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8"/>
  </p:notesMasterIdLst>
  <p:handoutMasterIdLst>
    <p:handoutMasterId r:id="rId39"/>
  </p:handoutMasterIdLst>
  <p:sldIdLst>
    <p:sldId id="270" r:id="rId2"/>
    <p:sldId id="275" r:id="rId3"/>
    <p:sldId id="287" r:id="rId4"/>
    <p:sldId id="288" r:id="rId5"/>
    <p:sldId id="322" r:id="rId6"/>
    <p:sldId id="289" r:id="rId7"/>
    <p:sldId id="290" r:id="rId8"/>
    <p:sldId id="294" r:id="rId9"/>
    <p:sldId id="312" r:id="rId10"/>
    <p:sldId id="296" r:id="rId11"/>
    <p:sldId id="313" r:id="rId12"/>
    <p:sldId id="297" r:id="rId13"/>
    <p:sldId id="299" r:id="rId14"/>
    <p:sldId id="298" r:id="rId15"/>
    <p:sldId id="301" r:id="rId16"/>
    <p:sldId id="303" r:id="rId17"/>
    <p:sldId id="323" r:id="rId18"/>
    <p:sldId id="305" r:id="rId19"/>
    <p:sldId id="306" r:id="rId20"/>
    <p:sldId id="324" r:id="rId21"/>
    <p:sldId id="325" r:id="rId22"/>
    <p:sldId id="326" r:id="rId23"/>
    <p:sldId id="327" r:id="rId24"/>
    <p:sldId id="328" r:id="rId25"/>
    <p:sldId id="307" r:id="rId26"/>
    <p:sldId id="316" r:id="rId27"/>
    <p:sldId id="317" r:id="rId28"/>
    <p:sldId id="318" r:id="rId29"/>
    <p:sldId id="320" r:id="rId30"/>
    <p:sldId id="321" r:id="rId31"/>
    <p:sldId id="308" r:id="rId32"/>
    <p:sldId id="310" r:id="rId33"/>
    <p:sldId id="315" r:id="rId34"/>
    <p:sldId id="268" r:id="rId35"/>
    <p:sldId id="285" r:id="rId36"/>
    <p:sldId id="32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87"/>
    <a:srgbClr val="FACBD6"/>
    <a:srgbClr val="C88FBD"/>
    <a:srgbClr val="C790BE"/>
    <a:srgbClr val="FFFFFF"/>
    <a:srgbClr val="70B2E3"/>
    <a:srgbClr val="292C48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5" autoAdjust="0"/>
    <p:restoredTop sz="94488" autoAdjust="0"/>
  </p:normalViewPr>
  <p:slideViewPr>
    <p:cSldViewPr snapToGrid="0" snapToObjects="1">
      <p:cViewPr varScale="1">
        <p:scale>
          <a:sx n="113" d="100"/>
          <a:sy n="113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agima/articles/706312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633" y="2324101"/>
            <a:ext cx="10166767" cy="2639938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</a:rPr>
              <a:t>Роль тестирования и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обеспечения качества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в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жизненном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цикле</a:t>
            </a:r>
            <a:br>
              <a:rPr lang="ru-RU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разработки ПО</a:t>
            </a:r>
            <a:endParaRPr lang="en-US" sz="4400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6800" y="5702300"/>
            <a:ext cx="2106349" cy="9706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dirty="0">
                <a:solidFill>
                  <a:schemeClr val="tx1"/>
                </a:solidFill>
              </a:rPr>
              <a:t>Зиберов Александр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b="0" dirty="0">
                <a:solidFill>
                  <a:schemeClr val="tx1"/>
                </a:solidFill>
              </a:rPr>
              <a:t>ПИЖ-б-о-21-1</a:t>
            </a:r>
            <a:endParaRPr lang="ja-JP" altLang="en-US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7624A-57E6-4BA6-94F4-5F40C3B53C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586" y="129030"/>
            <a:ext cx="648855" cy="6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88974" y="1409428"/>
            <a:ext cx="1026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Интеграционное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метод тестирования ПО, который фокусируется на проверке взаимодействия и обмена данными между различными компонентами или модулями программного приложения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CB96405-DDB0-45BE-B29B-720F784D9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t="9625" r="12698" b="5962"/>
          <a:stretch/>
        </p:blipFill>
        <p:spPr bwMode="auto">
          <a:xfrm>
            <a:off x="838200" y="2568742"/>
            <a:ext cx="3964806" cy="345670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AA691-8DFE-4F6E-8476-8B6E8B91257A}"/>
              </a:ext>
            </a:extLst>
          </p:cNvPr>
          <p:cNvSpPr txBox="1"/>
          <p:nvPr/>
        </p:nvSpPr>
        <p:spPr>
          <a:xfrm>
            <a:off x="5254626" y="2568742"/>
            <a:ext cx="6248400" cy="351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Проводится после модульного тестирования и перед тестированием системы.</a:t>
            </a:r>
            <a:endParaRPr lang="en-US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Целью является выявление дефектов взаимодействия между программными модулями при их интеграции.</a:t>
            </a: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/>
              <a:t>Проверка обеспечения связности и согласованности между модулями.</a:t>
            </a:r>
            <a:endParaRPr lang="ru-RU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/>
              <a:t>Подтверждение функциональности системы в целом перед переходом к финальному тестированию.</a:t>
            </a:r>
            <a:endParaRPr lang="ru-RU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Интеграционное тестирование. Продолжение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CF041-CE93-4C1A-9ADC-687F9941239C}"/>
              </a:ext>
            </a:extLst>
          </p:cNvPr>
          <p:cNvSpPr txBox="1"/>
          <p:nvPr/>
        </p:nvSpPr>
        <p:spPr>
          <a:xfrm>
            <a:off x="5600700" y="1420054"/>
            <a:ext cx="5753100" cy="46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b="1" dirty="0"/>
              <a:t>Пример </a:t>
            </a:r>
            <a:r>
              <a:rPr lang="ru-RU" sz="1600" dirty="0"/>
              <a:t>интеграционного тестирования:</a:t>
            </a:r>
          </a:p>
          <a:p>
            <a:pPr algn="ctr">
              <a:lnSpc>
                <a:spcPct val="150000"/>
              </a:lnSpc>
            </a:pPr>
            <a:endParaRPr lang="ru-RU" sz="1400" dirty="0"/>
          </a:p>
          <a:p>
            <a:pPr algn="ctr">
              <a:lnSpc>
                <a:spcPct val="150000"/>
              </a:lnSpc>
            </a:pPr>
            <a:r>
              <a:rPr lang="ru-RU" sz="1400" dirty="0"/>
              <a:t>В веб-приложении есть </a:t>
            </a:r>
            <a:r>
              <a:rPr lang="ru-RU" sz="1400" b="1" dirty="0"/>
              <a:t>два модуля: модуль аутентификации и профиля пользователя</a:t>
            </a:r>
            <a:r>
              <a:rPr lang="ru-RU" sz="1400" dirty="0"/>
              <a:t>. Интеграционное тестирование проверяет взаимодействие этих модулей на соответствие сценария использования приложения.</a:t>
            </a:r>
          </a:p>
          <a:p>
            <a:pPr algn="ctr">
              <a:lnSpc>
                <a:spcPct val="150000"/>
              </a:lnSpc>
            </a:pPr>
            <a:endParaRPr lang="ru-RU" sz="1400" dirty="0"/>
          </a:p>
          <a:p>
            <a:pPr algn="ctr">
              <a:lnSpc>
                <a:spcPct val="150000"/>
              </a:lnSpc>
            </a:pPr>
            <a:r>
              <a:rPr lang="ru-RU" sz="1400" b="1" dirty="0"/>
              <a:t>Например, </a:t>
            </a:r>
            <a:r>
              <a:rPr lang="ru-RU" sz="1400" dirty="0"/>
              <a:t>пользователь регистрируется через модуль аутентификации, и проверяется, что модуль профиля корректно получает и отображает данные о новом пользователе. Затем пользователь обновляет информацию в профиле, и проверяется, что обновленные данные сохраняются и правильно отображаются при повторной аутентификации.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850BAFD-2675-42BC-90CB-2DE900C8CE89}"/>
              </a:ext>
            </a:extLst>
          </p:cNvPr>
          <p:cNvGrpSpPr/>
          <p:nvPr/>
        </p:nvGrpSpPr>
        <p:grpSpPr>
          <a:xfrm>
            <a:off x="1250950" y="1522514"/>
            <a:ext cx="4257676" cy="4469844"/>
            <a:chOff x="1030704" y="1522514"/>
            <a:chExt cx="4257676" cy="446984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5AC405-0EA5-4721-92D6-38B4249EC42E}"/>
                </a:ext>
              </a:extLst>
            </p:cNvPr>
            <p:cNvSpPr txBox="1"/>
            <p:nvPr/>
          </p:nvSpPr>
          <p:spPr>
            <a:xfrm>
              <a:off x="1030705" y="1522514"/>
              <a:ext cx="4257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Стратегии в интеграционном тестировании</a:t>
              </a:r>
              <a:endParaRPr lang="en-US" b="1" dirty="0"/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D7A7B5DB-EB1D-4AC2-A03C-024C81D0221B}"/>
                </a:ext>
              </a:extLst>
            </p:cNvPr>
            <p:cNvCxnSpPr>
              <a:cxnSpLocks/>
              <a:stCxn id="2" idx="1"/>
              <a:endCxn id="17" idx="1"/>
            </p:cNvCxnSpPr>
            <p:nvPr/>
          </p:nvCxnSpPr>
          <p:spPr>
            <a:xfrm rot="10800000" flipH="1" flipV="1">
              <a:off x="1030704" y="1845679"/>
              <a:ext cx="800101" cy="690303"/>
            </a:xfrm>
            <a:prstGeom prst="bentConnector3">
              <a:avLst>
                <a:gd name="adj1" fmla="val -2857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33D276-A89B-4C5B-AEFB-0EEB100E549D}"/>
                </a:ext>
              </a:extLst>
            </p:cNvPr>
            <p:cNvSpPr/>
            <p:nvPr/>
          </p:nvSpPr>
          <p:spPr>
            <a:xfrm>
              <a:off x="1830806" y="2266767"/>
              <a:ext cx="1965958" cy="53843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i="1" dirty="0"/>
                <a:t>подход Большого взрыва</a:t>
              </a:r>
              <a:endParaRPr lang="en-US" sz="1400" i="1" dirty="0"/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A79EDAA7-7F70-4461-9EC4-D07D482B2E03}"/>
                </a:ext>
              </a:extLst>
            </p:cNvPr>
            <p:cNvCxnSpPr>
              <a:cxnSpLocks/>
              <a:stCxn id="2" idx="1"/>
              <a:endCxn id="23" idx="1"/>
            </p:cNvCxnSpPr>
            <p:nvPr/>
          </p:nvCxnSpPr>
          <p:spPr>
            <a:xfrm rot="10800000" flipH="1" flipV="1">
              <a:off x="1030705" y="1845679"/>
              <a:ext cx="787266" cy="2752467"/>
            </a:xfrm>
            <a:prstGeom prst="bentConnector3">
              <a:avLst>
                <a:gd name="adj1" fmla="val -2903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2D8FA2C-2877-45C3-8E8A-C3798B08E202}"/>
                </a:ext>
              </a:extLst>
            </p:cNvPr>
            <p:cNvSpPr/>
            <p:nvPr/>
          </p:nvSpPr>
          <p:spPr>
            <a:xfrm>
              <a:off x="1817971" y="4328931"/>
              <a:ext cx="1965959" cy="53843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i="1" dirty="0"/>
                <a:t>инкрементальный подход</a:t>
              </a:r>
              <a:endParaRPr lang="en-US" sz="1400" i="1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79AA49-EC2E-4879-9BC8-565377CCB983}"/>
                </a:ext>
              </a:extLst>
            </p:cNvPr>
            <p:cNvCxnSpPr>
              <a:cxnSpLocks/>
              <a:stCxn id="17" idx="2"/>
              <a:endCxn id="31" idx="0"/>
            </p:cNvCxnSpPr>
            <p:nvPr/>
          </p:nvCxnSpPr>
          <p:spPr>
            <a:xfrm>
              <a:off x="2813785" y="2805198"/>
              <a:ext cx="0" cy="303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365799-1352-4823-9865-F946C18EA5D8}"/>
                </a:ext>
              </a:extLst>
            </p:cNvPr>
            <p:cNvSpPr txBox="1"/>
            <p:nvPr/>
          </p:nvSpPr>
          <p:spPr>
            <a:xfrm>
              <a:off x="1068603" y="3108394"/>
              <a:ext cx="3490363" cy="954107"/>
            </a:xfrm>
            <a:prstGeom prst="rect">
              <a:avLst/>
            </a:prstGeom>
            <a:noFill/>
            <a:ln>
              <a:solidFill>
                <a:srgbClr val="EA5F8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Большинство разработанных модулей соединяются вместе, образуя либо всю необходимую систему либо её большую часть.</a:t>
              </a: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43D718-0DF0-4110-86D1-7C1C161D05F6}"/>
                </a:ext>
              </a:extLst>
            </p:cNvPr>
            <p:cNvSpPr txBox="1"/>
            <p:nvPr/>
          </p:nvSpPr>
          <p:spPr>
            <a:xfrm>
              <a:off x="1055769" y="5253694"/>
              <a:ext cx="3490363" cy="738664"/>
            </a:xfrm>
            <a:prstGeom prst="rect">
              <a:avLst/>
            </a:prstGeom>
            <a:noFill/>
            <a:ln>
              <a:solidFill>
                <a:srgbClr val="EA5F8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Тестирование выполняется путем соединения двух или более логически связанных модулей.</a:t>
              </a:r>
              <a:endParaRPr lang="en-US" sz="1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3ECBE96-9AAB-4433-85AB-52A3E07406E1}"/>
                </a:ext>
              </a:extLst>
            </p:cNvPr>
            <p:cNvCxnSpPr>
              <a:cxnSpLocks/>
              <a:stCxn id="23" idx="2"/>
              <a:endCxn id="37" idx="0"/>
            </p:cNvCxnSpPr>
            <p:nvPr/>
          </p:nvCxnSpPr>
          <p:spPr>
            <a:xfrm>
              <a:off x="2800951" y="4867362"/>
              <a:ext cx="0" cy="386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856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D01A6B9-73AC-4E13-B1E8-4E06DCBE1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t="4636" r="10692" b="9301"/>
          <a:stretch/>
        </p:blipFill>
        <p:spPr bwMode="auto">
          <a:xfrm>
            <a:off x="7130516" y="1714328"/>
            <a:ext cx="4385208" cy="38873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Системное и приемочное тестирования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76276" y="1925914"/>
            <a:ext cx="6019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Системное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процесс проверки полной интегрированной системы на соответствие требованиям. Оно включает в себя взаимодействие всех компонентов системы и дополнительных элементов, таких как базы данных, сетевые устройства и другие внешние системы.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0038-3E4A-469A-B53A-CE77AD8BFDA6}"/>
              </a:ext>
            </a:extLst>
          </p:cNvPr>
          <p:cNvSpPr txBox="1"/>
          <p:nvPr/>
        </p:nvSpPr>
        <p:spPr>
          <a:xfrm>
            <a:off x="676276" y="4407749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Приёмочное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готовая система проверяется на соответствие техническим и бизнес требованиям. </a:t>
            </a:r>
          </a:p>
        </p:txBody>
      </p:sp>
    </p:spTree>
    <p:extLst>
      <p:ext uri="{BB962C8B-B14F-4D97-AF65-F5344CB8AC3E}">
        <p14:creationId xmlns:p14="http://schemas.microsoft.com/office/powerpoint/2010/main" val="33353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виды тестирования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953A4-88EA-40FB-A1FC-E5D944DDFEAE}"/>
              </a:ext>
            </a:extLst>
          </p:cNvPr>
          <p:cNvSpPr txBox="1"/>
          <p:nvPr/>
        </p:nvSpPr>
        <p:spPr>
          <a:xfrm>
            <a:off x="1768474" y="1361049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Дополнительные виды тестирования, не относящиеся напрямую к категориям, но играющие значительную роль при разработке ПО: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3F492-4AFC-4940-872F-C7E05F03FBFD}"/>
              </a:ext>
            </a:extLst>
          </p:cNvPr>
          <p:cNvSpPr txBox="1"/>
          <p:nvPr/>
        </p:nvSpPr>
        <p:spPr>
          <a:xfrm>
            <a:off x="570920" y="2091017"/>
            <a:ext cx="3514726" cy="203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1400" b="1" dirty="0" err="1"/>
              <a:t>Smoke</a:t>
            </a:r>
            <a:r>
              <a:rPr lang="ru-RU" sz="1400" b="1" dirty="0"/>
              <a:t>-тестирование</a:t>
            </a:r>
            <a:r>
              <a:rPr lang="ru-RU" sz="1400" dirty="0"/>
              <a:t> – вид тестирования, который выполняется для быстрой проверки основных функциональных возможностей приложения или системы после каждого крупного изменения или перед выпуском новой версии.</a:t>
            </a:r>
            <a:endParaRPr lang="en-US" sz="1400" dirty="0"/>
          </a:p>
        </p:txBody>
      </p:sp>
      <p:pic>
        <p:nvPicPr>
          <p:cNvPr id="11266" name="Picture 2" descr="Что такое smoke-тестирование? — testengineer.ru">
            <a:extLst>
              <a:ext uri="{FF2B5EF4-FFF2-40B4-BE49-F238E27FC236}">
                <a16:creationId xmlns:a16="http://schemas.microsoft.com/office/drawing/2014/main" id="{21E74BAC-9CA4-4D3A-B611-D081CBB7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0" y="4408405"/>
            <a:ext cx="3725435" cy="16004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EF2850-F73B-42ED-BFEA-CB75A852DB76}"/>
              </a:ext>
            </a:extLst>
          </p:cNvPr>
          <p:cNvSpPr txBox="1"/>
          <p:nvPr/>
        </p:nvSpPr>
        <p:spPr>
          <a:xfrm>
            <a:off x="8487355" y="2509584"/>
            <a:ext cx="3314700" cy="119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1400" b="1" dirty="0"/>
              <a:t>А/Б-тестирование (AB </a:t>
            </a:r>
            <a:r>
              <a:rPr lang="ru-RU" sz="1400" b="1" dirty="0" err="1"/>
              <a:t>testing</a:t>
            </a:r>
            <a:r>
              <a:rPr lang="ru-RU" sz="1400" b="1" dirty="0"/>
              <a:t>) </a:t>
            </a:r>
            <a:r>
              <a:rPr lang="ru-RU" sz="1400" dirty="0"/>
              <a:t>– метод исследования для оценки эффективности двух вариантов одного элемента</a:t>
            </a:r>
            <a:r>
              <a:rPr lang="en-US" sz="1400" dirty="0"/>
              <a:t>/</a:t>
            </a:r>
            <a:r>
              <a:rPr lang="ru-RU" sz="1400" dirty="0"/>
              <a:t>функции.</a:t>
            </a:r>
            <a:endParaRPr lang="en-US" sz="1400" dirty="0"/>
          </a:p>
        </p:txBody>
      </p:sp>
      <p:pic>
        <p:nvPicPr>
          <p:cNvPr id="18" name="Picture 17" descr="50% пользователей увидят 1 версию сайта, еще 50% - вторую.&#10;">
            <a:extLst>
              <a:ext uri="{FF2B5EF4-FFF2-40B4-BE49-F238E27FC236}">
                <a16:creationId xmlns:a16="http://schemas.microsoft.com/office/drawing/2014/main" id="{3F1514C2-0246-4072-B097-48185C0620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802" y="4538668"/>
            <a:ext cx="3133725" cy="12807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26B94A-26B2-46E6-862F-D3CCFB8D7F80}"/>
              </a:ext>
            </a:extLst>
          </p:cNvPr>
          <p:cNvSpPr txBox="1"/>
          <p:nvPr/>
        </p:nvSpPr>
        <p:spPr>
          <a:xfrm>
            <a:off x="4483889" y="2370070"/>
            <a:ext cx="3823653" cy="1533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80"/>
              </a:lnSpc>
            </a:pPr>
            <a:r>
              <a:rPr lang="ru-RU" sz="1400" b="1" dirty="0"/>
              <a:t>Альфа- и бета- тестирование </a:t>
            </a:r>
            <a:r>
              <a:rPr lang="ru-RU" sz="1400" dirty="0"/>
              <a:t>– эксплуатационное тестирование пользователями/заказчиками или независимой командой тестирования разрабатываемого продукта. </a:t>
            </a:r>
            <a:endParaRPr lang="en-US" sz="1400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9A638DC-237E-4964-8BAA-EBC3FFA49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0180" y="4428746"/>
            <a:ext cx="39433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Нефункциональное тестирование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E9BFD9-CCCD-48CD-9E5B-436419BFD062}"/>
              </a:ext>
            </a:extLst>
          </p:cNvPr>
          <p:cNvSpPr/>
          <p:nvPr/>
        </p:nvSpPr>
        <p:spPr>
          <a:xfrm>
            <a:off x="4356100" y="3079002"/>
            <a:ext cx="2870200" cy="10795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Нефункциональное тестирование</a:t>
            </a:r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83C088-F275-47FA-BECB-AAF1CE55B191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H="1" flipV="1">
            <a:off x="2283072" y="2071273"/>
            <a:ext cx="3508128" cy="100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CB2E96-B430-4D35-ABDD-BBC53CCB690E}"/>
              </a:ext>
            </a:extLst>
          </p:cNvPr>
          <p:cNvSpPr/>
          <p:nvPr/>
        </p:nvSpPr>
        <p:spPr>
          <a:xfrm>
            <a:off x="933449" y="1559815"/>
            <a:ext cx="2699246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производительности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D53C31-3071-4743-A4A0-8A2379CB32BC}"/>
              </a:ext>
            </a:extLst>
          </p:cNvPr>
          <p:cNvSpPr/>
          <p:nvPr/>
        </p:nvSpPr>
        <p:spPr>
          <a:xfrm>
            <a:off x="1226845" y="2815270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Нагрузочное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2891F1-5994-472B-8225-AE89B4158C13}"/>
              </a:ext>
            </a:extLst>
          </p:cNvPr>
          <p:cNvSpPr/>
          <p:nvPr/>
        </p:nvSpPr>
        <p:spPr>
          <a:xfrm>
            <a:off x="1226845" y="3735632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Безопасности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B8909-1BBD-40C8-B717-154F0D775427}"/>
              </a:ext>
            </a:extLst>
          </p:cNvPr>
          <p:cNvSpPr/>
          <p:nvPr/>
        </p:nvSpPr>
        <p:spPr>
          <a:xfrm>
            <a:off x="4884444" y="5497333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на отказ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039F29-7CB5-4946-A8BC-2AFDD98B5407}"/>
              </a:ext>
            </a:extLst>
          </p:cNvPr>
          <p:cNvSpPr/>
          <p:nvPr/>
        </p:nvSpPr>
        <p:spPr>
          <a:xfrm>
            <a:off x="4729817" y="1566816"/>
            <a:ext cx="2122765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Совместимости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95A855-7BE8-48B9-8064-99F99CF45AEB}"/>
              </a:ext>
            </a:extLst>
          </p:cNvPr>
          <p:cNvSpPr/>
          <p:nvPr/>
        </p:nvSpPr>
        <p:spPr>
          <a:xfrm>
            <a:off x="8378587" y="1580995"/>
            <a:ext cx="228189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Юзабилити-тестирование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53836-62E2-475E-984C-535CD5754996}"/>
              </a:ext>
            </a:extLst>
          </p:cNvPr>
          <p:cNvSpPr/>
          <p:nvPr/>
        </p:nvSpPr>
        <p:spPr>
          <a:xfrm>
            <a:off x="8593862" y="3582788"/>
            <a:ext cx="260616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Масштабируемости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8CC12E-60FF-4EA9-8A84-9F398FE91DBC}"/>
              </a:ext>
            </a:extLst>
          </p:cNvPr>
          <p:cNvSpPr/>
          <p:nvPr/>
        </p:nvSpPr>
        <p:spPr>
          <a:xfrm>
            <a:off x="1148128" y="4539114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Стресс-тестирование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9DFB06-D60F-4F68-9B48-7B189B588202}"/>
              </a:ext>
            </a:extLst>
          </p:cNvPr>
          <p:cNvSpPr/>
          <p:nvPr/>
        </p:nvSpPr>
        <p:spPr>
          <a:xfrm>
            <a:off x="8042270" y="5500948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Удобства сопровождения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60E17F-56CC-47B5-81E7-6547D7F6362E}"/>
              </a:ext>
            </a:extLst>
          </p:cNvPr>
          <p:cNvSpPr/>
          <p:nvPr/>
        </p:nvSpPr>
        <p:spPr>
          <a:xfrm>
            <a:off x="9044236" y="2722972"/>
            <a:ext cx="1705419" cy="46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Надежности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60BC21-9EF2-45E7-8AB5-1C41D28C87F1}"/>
              </a:ext>
            </a:extLst>
          </p:cNvPr>
          <p:cNvSpPr/>
          <p:nvPr/>
        </p:nvSpPr>
        <p:spPr>
          <a:xfrm>
            <a:off x="9008681" y="4507504"/>
            <a:ext cx="1933609" cy="4397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Документации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C013E8-2D69-4C6B-8A28-ED6E57A8C222}"/>
              </a:ext>
            </a:extLst>
          </p:cNvPr>
          <p:cNvSpPr/>
          <p:nvPr/>
        </p:nvSpPr>
        <p:spPr>
          <a:xfrm>
            <a:off x="1992435" y="5537888"/>
            <a:ext cx="2044701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Переносимости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363FAF-5E0A-455F-A2BF-AF345D5E225E}"/>
              </a:ext>
            </a:extLst>
          </p:cNvPr>
          <p:cNvCxnSpPr>
            <a:cxnSpLocks/>
            <a:stCxn id="3" idx="0"/>
            <a:endCxn id="15" idx="2"/>
          </p:cNvCxnSpPr>
          <p:nvPr/>
        </p:nvCxnSpPr>
        <p:spPr>
          <a:xfrm flipV="1">
            <a:off x="5791200" y="2078274"/>
            <a:ext cx="0" cy="100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17C2D1-972F-44CC-9F2E-C4385732BF62}"/>
              </a:ext>
            </a:extLst>
          </p:cNvPr>
          <p:cNvCxnSpPr>
            <a:cxnSpLocks/>
            <a:stCxn id="3" idx="0"/>
            <a:endCxn id="16" idx="2"/>
          </p:cNvCxnSpPr>
          <p:nvPr/>
        </p:nvCxnSpPr>
        <p:spPr>
          <a:xfrm flipV="1">
            <a:off x="5791200" y="2164795"/>
            <a:ext cx="3728336" cy="91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95A291-E899-456F-A689-4B4EF25BEFD8}"/>
              </a:ext>
            </a:extLst>
          </p:cNvPr>
          <p:cNvCxnSpPr>
            <a:cxnSpLocks/>
            <a:stCxn id="3" idx="1"/>
            <a:endCxn id="10" idx="3"/>
          </p:cNvCxnSpPr>
          <p:nvPr/>
        </p:nvCxnSpPr>
        <p:spPr>
          <a:xfrm flipH="1" flipV="1">
            <a:off x="3040354" y="3107170"/>
            <a:ext cx="1315746" cy="511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116B00-5CA6-4E11-80BB-01E58EC65AF9}"/>
              </a:ext>
            </a:extLst>
          </p:cNvPr>
          <p:cNvCxnSpPr>
            <a:cxnSpLocks/>
            <a:stCxn id="3" idx="1"/>
            <a:endCxn id="13" idx="3"/>
          </p:cNvCxnSpPr>
          <p:nvPr/>
        </p:nvCxnSpPr>
        <p:spPr>
          <a:xfrm flipH="1">
            <a:off x="3040354" y="3618752"/>
            <a:ext cx="1315746" cy="40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30B83-99CD-43E5-9977-8F4623EA59E9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014786" y="4158502"/>
            <a:ext cx="2776414" cy="137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1B1FA9-120F-4292-AA80-E0F056813514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5791199" y="4158502"/>
            <a:ext cx="1" cy="133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B8B29F-253D-4C25-9F26-06F1DF3EFC15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791200" y="4158502"/>
            <a:ext cx="3386014" cy="134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B21F67-340C-4B2F-A4E6-2EAAE94AFBBF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 flipV="1">
            <a:off x="7226300" y="2954199"/>
            <a:ext cx="1817936" cy="66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B0AFB2D-260F-4F22-9C90-DC06CB70C32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7226300" y="3618752"/>
            <a:ext cx="1367562" cy="25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936881-7783-43FF-8766-E8C4B0ECBC29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7226300" y="3618752"/>
            <a:ext cx="1782381" cy="110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1AA7847-23EA-4D3C-8788-0B9848999927}"/>
              </a:ext>
            </a:extLst>
          </p:cNvPr>
          <p:cNvCxnSpPr>
            <a:cxnSpLocks/>
            <a:stCxn id="3" idx="1"/>
            <a:endCxn id="18" idx="3"/>
          </p:cNvCxnSpPr>
          <p:nvPr/>
        </p:nvCxnSpPr>
        <p:spPr>
          <a:xfrm flipH="1">
            <a:off x="3418016" y="3618752"/>
            <a:ext cx="938084" cy="121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2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4000" contrast="-3000"/>
                    </a14:imgEffect>
                  </a14:imgLayer>
                </a14:imgProps>
              </a:ext>
            </a:extLst>
          </a:blip>
          <a:srcRect t="15563" b="15563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51204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И СПОСОБЫ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2640" y="-2033521"/>
            <a:ext cx="8789234" cy="846381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Тестирование ПО бывает ручным и автоматизированным, каждый подход имеет свои плюсы и минусы, выбор зависит от требований и условий разработки.</a:t>
            </a:r>
            <a:endParaRPr lang="ru-RU"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4" y="1385991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Ручное тестирование </a:t>
            </a:r>
            <a:r>
              <a:rPr lang="ru-RU" sz="1800" dirty="0"/>
              <a:t>–</a:t>
            </a:r>
            <a:r>
              <a:rPr lang="ru-RU" dirty="0"/>
              <a:t> выполнение тестов без использования автоматизированных средств.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EDD4F-E9AB-40EF-A8BC-32BEF1CCA513}"/>
              </a:ext>
            </a:extLst>
          </p:cNvPr>
          <p:cNvSpPr txBox="1"/>
          <p:nvPr/>
        </p:nvSpPr>
        <p:spPr>
          <a:xfrm>
            <a:off x="752474" y="2071148"/>
            <a:ext cx="601027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u="sng" dirty="0"/>
              <a:t>Ситуации, когда необходимо ручное тестирование:</a:t>
            </a:r>
          </a:p>
          <a:p>
            <a:endParaRPr lang="ru-RU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Начальная</a:t>
            </a:r>
            <a:r>
              <a:rPr lang="en-US" sz="1400" b="1" dirty="0"/>
              <a:t> </a:t>
            </a:r>
            <a:r>
              <a:rPr lang="en-US" sz="1400" b="1" dirty="0" err="1"/>
              <a:t>стадия</a:t>
            </a:r>
            <a:r>
              <a:rPr lang="en-US" sz="1400" b="1" dirty="0"/>
              <a:t> </a:t>
            </a:r>
            <a:r>
              <a:rPr lang="en-US" sz="1400" b="1" dirty="0" err="1"/>
              <a:t>разработки</a:t>
            </a:r>
            <a:r>
              <a:rPr lang="en-US" sz="1400" b="1" dirty="0"/>
              <a:t>: </a:t>
            </a:r>
            <a:r>
              <a:rPr lang="ru-RU" sz="1400" dirty="0"/>
              <a:t>Частые изменения в начале разработки легче тестировать вручную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Краткосрочные</a:t>
            </a:r>
            <a:r>
              <a:rPr lang="en-US" sz="1400" b="1" dirty="0"/>
              <a:t> и </a:t>
            </a:r>
            <a:r>
              <a:rPr lang="en-US" sz="1400" b="1" dirty="0" err="1"/>
              <a:t>небольшие</a:t>
            </a:r>
            <a:r>
              <a:rPr lang="en-US" sz="1400" b="1" dirty="0"/>
              <a:t> </a:t>
            </a:r>
            <a:r>
              <a:rPr lang="en-US" sz="1400" b="1" dirty="0" err="1"/>
              <a:t>проекты</a:t>
            </a:r>
            <a:r>
              <a:rPr lang="en-US" sz="1400" b="1" dirty="0"/>
              <a:t>: </a:t>
            </a:r>
            <a:r>
              <a:rPr lang="ru-RU" sz="1400" dirty="0"/>
              <a:t>Б</a:t>
            </a:r>
            <a:r>
              <a:rPr lang="en-US" sz="1400" dirty="0" err="1"/>
              <a:t>ыстрее</a:t>
            </a:r>
            <a:r>
              <a:rPr lang="en-US" sz="1400" dirty="0"/>
              <a:t> и </a:t>
            </a:r>
            <a:r>
              <a:rPr lang="en-US" sz="1400" dirty="0" err="1"/>
              <a:t>дешевле</a:t>
            </a:r>
            <a:r>
              <a:rPr lang="en-US" sz="1400" dirty="0"/>
              <a:t> </a:t>
            </a:r>
            <a:r>
              <a:rPr lang="en-US" sz="1400" dirty="0" err="1"/>
              <a:t>внедряется</a:t>
            </a:r>
            <a:r>
              <a:rPr lang="en-US" sz="1400" dirty="0"/>
              <a:t>, </a:t>
            </a:r>
            <a:r>
              <a:rPr lang="en-US" sz="1400" dirty="0" err="1"/>
              <a:t>чем</a:t>
            </a:r>
            <a:r>
              <a:rPr lang="en-US" sz="1400" dirty="0"/>
              <a:t> </a:t>
            </a:r>
            <a:r>
              <a:rPr lang="en-US" sz="1400" dirty="0" err="1"/>
              <a:t>автоматизация</a:t>
            </a:r>
            <a:r>
              <a:rPr lang="en-US" sz="1400" dirty="0"/>
              <a:t>.</a:t>
            </a: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Тестирование</a:t>
            </a:r>
            <a:r>
              <a:rPr lang="en-US" sz="1400" b="1" dirty="0"/>
              <a:t> </a:t>
            </a:r>
            <a:r>
              <a:rPr lang="en-US" sz="1400" b="1" dirty="0" err="1"/>
              <a:t>удобства</a:t>
            </a:r>
            <a:r>
              <a:rPr lang="en-US" sz="1400" b="1" dirty="0"/>
              <a:t> </a:t>
            </a:r>
            <a:r>
              <a:rPr lang="en-US" sz="1400" b="1" dirty="0" err="1"/>
              <a:t>использования</a:t>
            </a:r>
            <a:r>
              <a:rPr lang="en-US" sz="1400" b="1" dirty="0"/>
              <a:t>: </a:t>
            </a:r>
            <a:r>
              <a:rPr lang="en-US" sz="1400" dirty="0" err="1"/>
              <a:t>Автоматизация</a:t>
            </a:r>
            <a:r>
              <a:rPr lang="en-US" sz="1400" dirty="0"/>
              <a:t> </a:t>
            </a:r>
            <a:r>
              <a:rPr lang="en-US" sz="1400" dirty="0" err="1"/>
              <a:t>не</a:t>
            </a:r>
            <a:r>
              <a:rPr lang="en-US" sz="1400" dirty="0"/>
              <a:t> </a:t>
            </a:r>
            <a:r>
              <a:rPr lang="en-US" sz="1400" dirty="0" err="1"/>
              <a:t>может</a:t>
            </a:r>
            <a:r>
              <a:rPr lang="en-US" sz="1400" dirty="0"/>
              <a:t> </a:t>
            </a:r>
            <a:r>
              <a:rPr lang="en-US" sz="1400" dirty="0" err="1"/>
              <a:t>полностью</a:t>
            </a:r>
            <a:r>
              <a:rPr lang="en-US" sz="1400" dirty="0"/>
              <a:t> </a:t>
            </a:r>
            <a:r>
              <a:rPr lang="en-US" sz="1400" dirty="0" err="1"/>
              <a:t>имитировать</a:t>
            </a:r>
            <a:r>
              <a:rPr lang="en-US" sz="1400" dirty="0"/>
              <a:t> </a:t>
            </a:r>
            <a:r>
              <a:rPr lang="en-US" sz="1400" dirty="0" err="1"/>
              <a:t>непредсказуемое</a:t>
            </a:r>
            <a:r>
              <a:rPr lang="en-US" sz="1400" dirty="0"/>
              <a:t> </a:t>
            </a:r>
            <a:r>
              <a:rPr lang="en-US" sz="1400" dirty="0" err="1"/>
              <a:t>поведение</a:t>
            </a:r>
            <a:r>
              <a:rPr lang="en-US" sz="1400" dirty="0"/>
              <a:t> </a:t>
            </a:r>
            <a:r>
              <a:rPr lang="en-US" sz="1400" dirty="0" err="1"/>
              <a:t>пользователя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Интуитивное</a:t>
            </a:r>
            <a:r>
              <a:rPr lang="en-US" sz="1400" b="1" dirty="0"/>
              <a:t> и </a:t>
            </a:r>
            <a:r>
              <a:rPr lang="en-US" sz="1400" b="1" dirty="0" err="1"/>
              <a:t>исследовательское</a:t>
            </a:r>
            <a:r>
              <a:rPr lang="en-US" sz="1400" b="1" dirty="0"/>
              <a:t> </a:t>
            </a:r>
            <a:r>
              <a:rPr lang="en-US" sz="1400" b="1" dirty="0" err="1"/>
              <a:t>тестирование</a:t>
            </a:r>
            <a:r>
              <a:rPr lang="en-US" sz="1400" b="1" dirty="0"/>
              <a:t>: </a:t>
            </a:r>
            <a:r>
              <a:rPr lang="ru-RU" sz="1400" dirty="0"/>
              <a:t>Л</a:t>
            </a:r>
            <a:r>
              <a:rPr lang="en-US" sz="1400" dirty="0" err="1"/>
              <a:t>учше</a:t>
            </a:r>
            <a:r>
              <a:rPr lang="en-US" sz="1400" dirty="0"/>
              <a:t> </a:t>
            </a:r>
            <a:r>
              <a:rPr lang="en-US" sz="1400" dirty="0" err="1"/>
              <a:t>выполняются</a:t>
            </a:r>
            <a:r>
              <a:rPr lang="en-US" sz="1400" dirty="0"/>
              <a:t> </a:t>
            </a:r>
            <a:r>
              <a:rPr lang="en-US" sz="1400" dirty="0" err="1"/>
              <a:t>вручную</a:t>
            </a:r>
            <a:r>
              <a:rPr lang="en-US" sz="1400" dirty="0"/>
              <a:t> </a:t>
            </a:r>
            <a:r>
              <a:rPr lang="en-US" sz="1400" dirty="0" err="1"/>
              <a:t>из-за</a:t>
            </a:r>
            <a:r>
              <a:rPr lang="en-US" sz="1400" dirty="0"/>
              <a:t> </a:t>
            </a:r>
            <a:r>
              <a:rPr lang="en-US" sz="1400" dirty="0" err="1"/>
              <a:t>зависимости</a:t>
            </a:r>
            <a:r>
              <a:rPr lang="en-US" sz="1400" dirty="0"/>
              <a:t> </a:t>
            </a:r>
            <a:r>
              <a:rPr lang="en-US" sz="1400" dirty="0" err="1"/>
              <a:t>от</a:t>
            </a:r>
            <a:r>
              <a:rPr lang="en-US" sz="1400" dirty="0"/>
              <a:t> </a:t>
            </a:r>
            <a:r>
              <a:rPr lang="en-US" sz="1400" dirty="0" err="1"/>
              <a:t>реального</a:t>
            </a:r>
            <a:r>
              <a:rPr lang="en-US" sz="1400" dirty="0"/>
              <a:t> </a:t>
            </a:r>
            <a:r>
              <a:rPr lang="en-US" sz="1400" dirty="0" err="1"/>
              <a:t>взаимодействия</a:t>
            </a:r>
            <a:r>
              <a:rPr lang="en-US" sz="1400" dirty="0"/>
              <a:t> с </a:t>
            </a:r>
            <a:r>
              <a:rPr lang="en-US" sz="1400" dirty="0" err="1"/>
              <a:t>продуктом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Работа</a:t>
            </a:r>
            <a:r>
              <a:rPr lang="en-US" sz="1400" b="1" dirty="0"/>
              <a:t> с </a:t>
            </a:r>
            <a:r>
              <a:rPr lang="en-US" sz="1400" b="1" dirty="0" err="1"/>
              <a:t>физическими</a:t>
            </a:r>
            <a:r>
              <a:rPr lang="en-US" sz="1400" b="1" dirty="0"/>
              <a:t> </a:t>
            </a:r>
            <a:r>
              <a:rPr lang="ru-RU" sz="1400" b="1" dirty="0"/>
              <a:t>устройствами</a:t>
            </a:r>
            <a:r>
              <a:rPr lang="en-US" sz="1400" b="1" dirty="0"/>
              <a:t>: </a:t>
            </a:r>
            <a:r>
              <a:rPr lang="en-US" sz="1400" dirty="0" err="1"/>
              <a:t>Тестирование</a:t>
            </a:r>
            <a:r>
              <a:rPr lang="en-US" sz="1400" dirty="0"/>
              <a:t> </a:t>
            </a:r>
            <a:r>
              <a:rPr lang="en-US" sz="1400" dirty="0" err="1"/>
              <a:t>физических</a:t>
            </a:r>
            <a:r>
              <a:rPr lang="en-US" sz="1400" dirty="0"/>
              <a:t> </a:t>
            </a:r>
            <a:r>
              <a:rPr lang="en-US" sz="1400" dirty="0" err="1"/>
              <a:t>устройств</a:t>
            </a:r>
            <a:r>
              <a:rPr lang="en-US" sz="1400" dirty="0"/>
              <a:t> </a:t>
            </a:r>
            <a:r>
              <a:rPr lang="en-US" sz="1400" dirty="0" err="1"/>
              <a:t>требует</a:t>
            </a:r>
            <a:r>
              <a:rPr lang="en-US" sz="1400" dirty="0"/>
              <a:t> </a:t>
            </a:r>
            <a:r>
              <a:rPr lang="en-US" sz="1400" dirty="0" err="1"/>
              <a:t>гибкости</a:t>
            </a:r>
            <a:r>
              <a:rPr lang="en-US" sz="1400" dirty="0"/>
              <a:t>, </a:t>
            </a:r>
            <a:r>
              <a:rPr lang="en-US" sz="1400" dirty="0" err="1"/>
              <a:t>которую</a:t>
            </a:r>
            <a:r>
              <a:rPr lang="en-US" sz="1400" dirty="0"/>
              <a:t> </a:t>
            </a:r>
            <a:r>
              <a:rPr lang="en-US" sz="1400" dirty="0" err="1"/>
              <a:t>обеспечивает</a:t>
            </a:r>
            <a:r>
              <a:rPr lang="en-US" sz="1400" dirty="0"/>
              <a:t> </a:t>
            </a:r>
            <a:r>
              <a:rPr lang="en-US" sz="1400" dirty="0" err="1"/>
              <a:t>ручное</a:t>
            </a:r>
            <a:r>
              <a:rPr lang="en-US" sz="1400" dirty="0"/>
              <a:t> </a:t>
            </a:r>
            <a:r>
              <a:rPr lang="en-US" sz="1400" dirty="0" err="1"/>
              <a:t>тестирование</a:t>
            </a:r>
            <a:r>
              <a:rPr lang="en-US" sz="1400" dirty="0"/>
              <a:t>.</a:t>
            </a:r>
          </a:p>
        </p:txBody>
      </p:sp>
      <p:pic>
        <p:nvPicPr>
          <p:cNvPr id="9222" name="Picture 6" descr="Picture background">
            <a:extLst>
              <a:ext uri="{FF2B5EF4-FFF2-40B4-BE49-F238E27FC236}">
                <a16:creationId xmlns:a16="http://schemas.microsoft.com/office/drawing/2014/main" id="{6EFD44E9-E72E-47FA-BC03-AC3057EC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2183002"/>
            <a:ext cx="4476750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r>
              <a:rPr lang="en-US" dirty="0"/>
              <a:t>. </a:t>
            </a:r>
            <a:r>
              <a:rPr lang="ru-RU" dirty="0"/>
              <a:t>Процесс и недостатки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DE807-3A53-438F-A966-1FF952D109CD}"/>
              </a:ext>
            </a:extLst>
          </p:cNvPr>
          <p:cNvSpPr/>
          <p:nvPr/>
        </p:nvSpPr>
        <p:spPr>
          <a:xfrm>
            <a:off x="752474" y="1737729"/>
            <a:ext cx="4610101" cy="4123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1400" b="1" dirty="0">
                <a:solidFill>
                  <a:schemeClr val="tx1"/>
                </a:solidFill>
              </a:rPr>
              <a:t>Шаги проведения ручного тестирования:</a:t>
            </a:r>
          </a:p>
          <a:p>
            <a:pPr algn="ctr"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1) Определение целей, создание плана и тестовых сценариев.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2) Разработка тест-кейсов - создание инструкций с шагами и ожидаемыми результатами.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3) Последовательное выполнение тест-кейсов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4) Фиксация результатов, включая ошибки.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5) Анализ результатов для выявления проблем и оценки качества.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6) Передача ошибок разработчикам и использование результатов для улучшения процесса.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F44AD6-5606-4362-9762-3D054974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58" y="1547506"/>
            <a:ext cx="301359" cy="3013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8C6D1F-BDEE-4C30-BEEE-8D130BC6A720}"/>
              </a:ext>
            </a:extLst>
          </p:cNvPr>
          <p:cNvSpPr/>
          <p:nvPr/>
        </p:nvSpPr>
        <p:spPr>
          <a:xfrm>
            <a:off x="6085957" y="1744258"/>
            <a:ext cx="2414136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Преимущества</a:t>
            </a:r>
            <a:endParaRPr lang="en-US" sz="2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13A2A0-74D3-4D7C-B11F-BD535867D92B}"/>
              </a:ext>
            </a:extLst>
          </p:cNvPr>
          <p:cNvSpPr/>
          <p:nvPr/>
        </p:nvSpPr>
        <p:spPr>
          <a:xfrm>
            <a:off x="8604868" y="1737729"/>
            <a:ext cx="2646646" cy="58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Недостатки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40804-A13A-4D87-961D-9F68B1C40D2B}"/>
              </a:ext>
            </a:extLst>
          </p:cNvPr>
          <p:cNvSpPr txBox="1"/>
          <p:nvPr/>
        </p:nvSpPr>
        <p:spPr>
          <a:xfrm>
            <a:off x="6085957" y="2432894"/>
            <a:ext cx="2414136" cy="3354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Низкая стоимость эксплуатации, так как не используются программные инструменты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Незначительные изменения могут быть исследованы сразу, без написания кода и его исполнения.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Возможность исследовательского тестирования (не заранее составленные тест-кейсы, а придуманные на лету сценарии).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571B9-67BA-43CA-94A3-416146905D74}"/>
              </a:ext>
            </a:extLst>
          </p:cNvPr>
          <p:cNvSpPr txBox="1"/>
          <p:nvPr/>
        </p:nvSpPr>
        <p:spPr>
          <a:xfrm>
            <a:off x="8623917" y="2509838"/>
            <a:ext cx="2627597" cy="32008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Человеческий фактор. Некоторые ошибки могут остаться незамеченными.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Провести серию стандартных автоматических тестов проще, чем протестировать проект вручную.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Нельзя смоделировать большое количество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303200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3" y="1420553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Автоматизированное тестирование – </a:t>
            </a:r>
            <a:r>
              <a:rPr lang="ru-RU" dirty="0"/>
              <a:t>этот метод предполагает использование инструментов и фреймворков* автоматизации.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A9A52-4EF3-4136-AFC2-F34F6478A94E}"/>
              </a:ext>
            </a:extLst>
          </p:cNvPr>
          <p:cNvSpPr txBox="1"/>
          <p:nvPr/>
        </p:nvSpPr>
        <p:spPr>
          <a:xfrm>
            <a:off x="752473" y="2183118"/>
            <a:ext cx="6885819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500" u="sng" dirty="0"/>
              <a:t>Ситуации для выбора автоматизированного тестирования:</a:t>
            </a:r>
            <a:endParaRPr lang="ru-RU" sz="1500" b="1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Повторяющиеся тесты: </a:t>
            </a:r>
            <a:r>
              <a:rPr lang="ru-RU" sz="1500" dirty="0"/>
              <a:t>Часто выполняемые тесты целесообразно автоматизировать.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Проведение нагрузочное тестирование: </a:t>
            </a:r>
            <a:r>
              <a:rPr lang="ru-RU" sz="1500" dirty="0"/>
              <a:t>Автоматизация помогает эффективно выявлять уязвимости в производительности.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Большое количество тест-кейсов: </a:t>
            </a:r>
            <a:r>
              <a:rPr lang="ru-RU" sz="1500" dirty="0"/>
              <a:t>Автоматизация экономит время при выполнении тысяч тестов.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Исключение человеческого фактора: </a:t>
            </a:r>
            <a:r>
              <a:rPr lang="ru-RU" sz="1500" dirty="0"/>
              <a:t>Автоматизация устраняет ошибки, связанные с человеческим фактором.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Работа с большими объемами данных: </a:t>
            </a:r>
            <a:r>
              <a:rPr lang="ru-RU" sz="1500" dirty="0"/>
              <a:t>Автоматизированные тесты быстро обрабатывают большие объемы данных, как в случае тестирования баз данных.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8B6B0-F4BC-46E3-A276-1F2E75D7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25" y="2222600"/>
            <a:ext cx="3454686" cy="34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1E168-1794-41C5-8167-AA24C244560F}"/>
              </a:ext>
            </a:extLst>
          </p:cNvPr>
          <p:cNvSpPr txBox="1"/>
          <p:nvPr/>
        </p:nvSpPr>
        <p:spPr>
          <a:xfrm>
            <a:off x="564847" y="5997387"/>
            <a:ext cx="761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Фреймворк — это набор инструментов и библиотек для упрощения и ускорения разработки программного обеспечения.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Инструменты для автоматизированного тестирования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5C1C6-B292-4EE8-9EDE-D9B174825750}"/>
              </a:ext>
            </a:extLst>
          </p:cNvPr>
          <p:cNvSpPr txBox="1"/>
          <p:nvPr/>
        </p:nvSpPr>
        <p:spPr>
          <a:xfrm>
            <a:off x="1666874" y="1308468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Для каждого вида разработки существуют свои инструменты для автоматизации тестирования, один из таких </a:t>
            </a:r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Selenium.</a:t>
            </a:r>
            <a:endParaRPr lang="ru-RU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5411A1-05E8-45D0-ABFC-FFBE88355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658" y="2191807"/>
            <a:ext cx="3953933" cy="967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49AA88-39C4-4AC6-A5DD-C724EA4A59DC}"/>
              </a:ext>
            </a:extLst>
          </p:cNvPr>
          <p:cNvSpPr txBox="1"/>
          <p:nvPr/>
        </p:nvSpPr>
        <p:spPr>
          <a:xfrm>
            <a:off x="752475" y="3460022"/>
            <a:ext cx="6210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Selenium</a:t>
            </a:r>
            <a:r>
              <a:rPr lang="en-US" sz="1600" dirty="0"/>
              <a:t> – </a:t>
            </a:r>
            <a:r>
              <a:rPr lang="ru-RU" sz="1600" dirty="0"/>
              <a:t>инструмент с открытым исходным кодом для тестирования.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Наиболее популярной областью применения </a:t>
            </a:r>
            <a:r>
              <a:rPr lang="ru-RU" sz="1600" dirty="0" err="1"/>
              <a:t>Selenium</a:t>
            </a:r>
            <a:r>
              <a:rPr lang="ru-RU" sz="1600" dirty="0"/>
              <a:t> является </a:t>
            </a:r>
            <a:r>
              <a:rPr lang="ru-RU" sz="1600" b="1" dirty="0"/>
              <a:t>автоматизация тестирования веб-приложений</a:t>
            </a:r>
            <a:r>
              <a:rPr lang="ru-RU" sz="1600" dirty="0"/>
              <a:t>. 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Однако при помощи </a:t>
            </a:r>
            <a:r>
              <a:rPr lang="ru-RU" sz="1600" dirty="0" err="1"/>
              <a:t>Selenium</a:t>
            </a:r>
            <a:r>
              <a:rPr lang="ru-RU" sz="1600" dirty="0"/>
              <a:t> можно автоматизировать любые другие рутинные действия, выполняемые через браузер.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EB405D-A7BA-42F3-853E-FFA2921BBE91}"/>
              </a:ext>
            </a:extLst>
          </p:cNvPr>
          <p:cNvSpPr txBox="1"/>
          <p:nvPr/>
        </p:nvSpPr>
        <p:spPr>
          <a:xfrm>
            <a:off x="7453842" y="2577366"/>
            <a:ext cx="4090458" cy="2836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Поддерживает языки программирования, такие как Java, C#, Python, Ruby, и другие.</a:t>
            </a:r>
            <a:endParaRPr 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Работает с браузерами </a:t>
            </a:r>
            <a:r>
              <a:rPr lang="en-US" sz="1600" dirty="0"/>
              <a:t>Chrome, Firefox </a:t>
            </a:r>
            <a:r>
              <a:rPr lang="ru-RU" sz="1600" dirty="0"/>
              <a:t>и другими</a:t>
            </a:r>
            <a:endParaRPr lang="en-US" sz="1600" dirty="0"/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Предоставляет мощные возможности для создания и выполнения тестов, взаимодействуя напрямую с браузером.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D3564-DF79-482F-89EF-7DADBFF4595C}"/>
              </a:ext>
            </a:extLst>
          </p:cNvPr>
          <p:cNvSpPr txBox="1"/>
          <p:nvPr/>
        </p:nvSpPr>
        <p:spPr>
          <a:xfrm>
            <a:off x="4077304" y="6036607"/>
            <a:ext cx="761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Также, популярные инструменты: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TesNG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Jenkins,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TestComplete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Cucumber, Appium, JMeter, Jira,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Katalon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Studio 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 другие...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1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399" y="1493437"/>
            <a:ext cx="5892801" cy="4462863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Согласно ANSI / IEEE 1059, тестирование в программной инженерии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процесс оценки программного продукта, позволяющий определить, соответствует ли текущий программный продукт требуемым условиям. Процесс тестирования включает в себя оценку характеристик программного продукта на соответствие требованиям с точки зрения отсутствующих требований, ошибок или дефектов, безопасности, надежности и производительности.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Тестирование программного обеспечения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метод проверки соответствия фактического программного продукта ожидаемым требованиям, чтобы убедиться, что продукт не содержит дефектов.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тестирование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09193-BA2A-486D-B054-F4152550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67" y="1959818"/>
            <a:ext cx="4026514" cy="32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21471-4486-4D70-92AD-E6A7BB10BFDC}"/>
              </a:ext>
            </a:extLst>
          </p:cNvPr>
          <p:cNvSpPr txBox="1"/>
          <p:nvPr/>
        </p:nvSpPr>
        <p:spPr>
          <a:xfrm>
            <a:off x="770467" y="1955631"/>
            <a:ext cx="5325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Кейс: </a:t>
            </a:r>
            <a:r>
              <a:rPr lang="ru-RU" dirty="0"/>
              <a:t>Веб-приложение для управления списком задач.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Что необходимо протестировать:</a:t>
            </a:r>
            <a:r>
              <a:rPr lang="ru-RU" dirty="0"/>
              <a:t> Добавление новой задачи в список задач</a:t>
            </a:r>
          </a:p>
          <a:p>
            <a:endParaRPr lang="ru-RU" dirty="0"/>
          </a:p>
          <a:p>
            <a:r>
              <a:rPr lang="ru-RU" b="1" dirty="0"/>
              <a:t>Как реализована функция: </a:t>
            </a:r>
            <a:r>
              <a:rPr lang="ru-RU" dirty="0"/>
              <a:t>Ввод в текстовое поле текста задачи, добавление при помощи нажатия клавиши </a:t>
            </a:r>
            <a:r>
              <a:rPr lang="en-US" dirty="0"/>
              <a:t>Enter.</a:t>
            </a:r>
            <a:endParaRPr lang="ru-RU" dirty="0"/>
          </a:p>
          <a:p>
            <a:endParaRPr lang="ru-RU" dirty="0"/>
          </a:p>
          <a:p>
            <a:r>
              <a:rPr lang="ru-RU" b="1" dirty="0"/>
              <a:t>Что используем: </a:t>
            </a:r>
            <a:r>
              <a:rPr lang="ru-RU" dirty="0"/>
              <a:t>Библиотека </a:t>
            </a:r>
            <a:r>
              <a:rPr lang="en-US" dirty="0"/>
              <a:t>Selenium </a:t>
            </a:r>
            <a:r>
              <a:rPr lang="en-US" dirty="0" err="1"/>
              <a:t>Webdriver</a:t>
            </a:r>
            <a:r>
              <a:rPr lang="en-US" dirty="0"/>
              <a:t> </a:t>
            </a:r>
            <a:r>
              <a:rPr lang="ru-RU" dirty="0"/>
              <a:t>для языка </a:t>
            </a:r>
            <a:r>
              <a:rPr lang="en-US" dirty="0"/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3BB19-9368-4264-B296-EFC04CCE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6080"/>
            <a:ext cx="5519100" cy="421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11967-60D4-402B-83D5-8B1F1601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16" y="1780799"/>
            <a:ext cx="5589124" cy="34826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494B7-5C51-4A5E-95B9-EB06C54F0103}"/>
              </a:ext>
            </a:extLst>
          </p:cNvPr>
          <p:cNvSpPr txBox="1"/>
          <p:nvPr/>
        </p:nvSpPr>
        <p:spPr>
          <a:xfrm>
            <a:off x="7457900" y="5280949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Код веб-страницы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7D38A-EEE2-4BC3-9B0F-9FC064E5CE96}"/>
              </a:ext>
            </a:extLst>
          </p:cNvPr>
          <p:cNvSpPr txBox="1"/>
          <p:nvPr/>
        </p:nvSpPr>
        <p:spPr>
          <a:xfrm>
            <a:off x="1910258" y="5724860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Реализация теста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4B6E7-2AB8-4623-9A33-A13A053E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36" y="1458963"/>
            <a:ext cx="3623466" cy="42256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42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51FD4-06CC-4AD9-BE12-EE3A33F0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68018" y="1364641"/>
            <a:ext cx="8455962" cy="44372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AC67A0-2145-4BC5-BA35-EE84F1E0F8BB}"/>
              </a:ext>
            </a:extLst>
          </p:cNvPr>
          <p:cNvSpPr txBox="1"/>
          <p:nvPr/>
        </p:nvSpPr>
        <p:spPr>
          <a:xfrm>
            <a:off x="4105662" y="5801928"/>
            <a:ext cx="461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Успешно пройденный автоматизированный тест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7DBD5-6E36-4816-B6C1-8E9E300CADE7}"/>
              </a:ext>
            </a:extLst>
          </p:cNvPr>
          <p:cNvSpPr txBox="1"/>
          <p:nvPr/>
        </p:nvSpPr>
        <p:spPr>
          <a:xfrm>
            <a:off x="2390774" y="1800707"/>
            <a:ext cx="786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Изменим код страницы, удалив список и запустим тест снова…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64259-8D10-40D9-8696-5734FAF3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56" y="2261154"/>
            <a:ext cx="6070554" cy="31229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6B3A3-21A7-4250-9095-A4363E09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1451105"/>
            <a:ext cx="8191500" cy="42985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E086C-A6E3-4E50-8D7C-09B93FB2399C}"/>
              </a:ext>
            </a:extLst>
          </p:cNvPr>
          <p:cNvSpPr txBox="1"/>
          <p:nvPr/>
        </p:nvSpPr>
        <p:spPr>
          <a:xfrm>
            <a:off x="4583183" y="5781994"/>
            <a:ext cx="366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Автоматизированный тест не пройден</a:t>
            </a:r>
          </a:p>
        </p:txBody>
      </p:sp>
    </p:spTree>
    <p:extLst>
      <p:ext uri="{BB962C8B-B14F-4D97-AF65-F5344CB8AC3E}">
        <p14:creationId xmlns:p14="http://schemas.microsoft.com/office/powerpoint/2010/main" val="343487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Сравнение ручного и автоматизированного тестирований</a:t>
            </a:r>
            <a:endParaRPr lang="en-US" sz="2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DAC408-88DC-41AB-916A-4FC114E61DD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17573320"/>
              </p:ext>
            </p:extLst>
          </p:nvPr>
        </p:nvGraphicFramePr>
        <p:xfrm>
          <a:off x="1288733" y="1394156"/>
          <a:ext cx="9775508" cy="481810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57842">
                  <a:extLst>
                    <a:ext uri="{9D8B030D-6E8A-4147-A177-3AD203B41FA5}">
                      <a16:colId xmlns:a16="http://schemas.microsoft.com/office/drawing/2014/main" val="4153731227"/>
                    </a:ext>
                  </a:extLst>
                </a:gridCol>
                <a:gridCol w="3645441">
                  <a:extLst>
                    <a:ext uri="{9D8B030D-6E8A-4147-A177-3AD203B41FA5}">
                      <a16:colId xmlns:a16="http://schemas.microsoft.com/office/drawing/2014/main" val="936526229"/>
                    </a:ext>
                  </a:extLst>
                </a:gridCol>
                <a:gridCol w="4272225">
                  <a:extLst>
                    <a:ext uri="{9D8B030D-6E8A-4147-A177-3AD203B41FA5}">
                      <a16:colId xmlns:a16="http://schemas.microsoft.com/office/drawing/2014/main" val="2634308184"/>
                    </a:ext>
                  </a:extLst>
                </a:gridCol>
              </a:tblGrid>
              <a:tr h="2332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Характеристика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Автоматизированное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318363875"/>
                  </a:ext>
                </a:extLst>
              </a:tr>
              <a:tr h="5154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Кем выполняется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Ручные QA специалисты и инструменты ручного тестирования.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Специалисты по автоматизированному тестированию со знанием кода и фреймворков тестирования.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515929418"/>
                  </a:ext>
                </a:extLst>
              </a:tr>
              <a:tr h="21680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Время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Может быть запущено очень быстро.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На настройку могут уйти недели.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961985488"/>
                  </a:ext>
                </a:extLst>
              </a:tr>
              <a:tr h="10802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Стоимость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Относительно низкая, поскольку ручные QA специалисты оплачиваются не так высоко, как специалисты по автоматизации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Специалисты по автоматизации стоят дороже, и может потребоваться дополнительное оборудование.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921148434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Рентабельность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Низкая, поскольку ручные тест-кейсы не всегда можно использовать повторно.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Высокая, так как помогает экономить ресурсы на повторных тестах.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3011529795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Необходимость навыков программирования</a:t>
                      </a:r>
                      <a:endParaRPr lang="en-US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8185348"/>
                  </a:ext>
                </a:extLst>
              </a:tr>
              <a:tr h="90821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Повторение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Ручной QA специалист, выполняющий одни и те же тесты раз за разом, может потерять фокус и пропустить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Можно повторять снова и снова с одинаковой эффективностью.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280983625"/>
                  </a:ext>
                </a:extLst>
              </a:tr>
              <a:tr h="45994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Человеческие ошибки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Есть склонность к человеческим ошибкам.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Исключение человеческой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141341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6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" b="6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7751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ПРАКТИКИ ОБЕСПЕЧЕНИЯ КАЧЕСТВА ПО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54E9C-A3C7-48B5-8CAD-BCBC49F4D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0483" y="-2309510"/>
            <a:ext cx="8789234" cy="8463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ПО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4" y="1465867"/>
            <a:ext cx="6447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 ПО </a:t>
            </a:r>
            <a:r>
              <a:rPr lang="en-US" sz="1800" dirty="0"/>
              <a:t>–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совокупность свойств, определяющих полезность программы для пользователей в соответствии с функциональным назначением и предъявленными требованиями.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6C15D-A66A-4CB5-8DD6-1B9342A55392}"/>
              </a:ext>
            </a:extLst>
          </p:cNvPr>
          <p:cNvSpPr txBox="1"/>
          <p:nvPr/>
        </p:nvSpPr>
        <p:spPr>
          <a:xfrm>
            <a:off x="752473" y="2867226"/>
            <a:ext cx="64472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Согласно стандартам ГОСТ* в модель качества входит 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шесть характеристик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или шесть основных показателей качества, которые перечислим в порядке их значимости для большинства пользователей:</a:t>
            </a:r>
          </a:p>
          <a:p>
            <a:pPr algn="just"/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функциональные возможности;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функциональная надежность;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удобство применения;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сопровождаемость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переносимость.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DB57D-FB94-453D-A3CB-B35D5E853822}"/>
              </a:ext>
            </a:extLst>
          </p:cNvPr>
          <p:cNvSpPr txBox="1"/>
          <p:nvPr/>
        </p:nvSpPr>
        <p:spPr>
          <a:xfrm>
            <a:off x="6902273" y="6051759"/>
            <a:ext cx="4826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i="1" dirty="0"/>
              <a:t>*ГОСТ Р ИСО/МЭК 9126-93, ГОСТ Р ИСО/МЭК 12119-2000, ГОСТ 28195-89</a:t>
            </a:r>
            <a:endParaRPr lang="en-US" sz="10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41CE49-958E-41E1-A4DF-5EBFC249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495" y="560020"/>
            <a:ext cx="3277821" cy="53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5" y="1394466"/>
            <a:ext cx="5775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качества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представляет собой стандартизированный способ измерения качества разрабатываемого или разработанного ПО.</a:t>
            </a:r>
          </a:p>
          <a:p>
            <a:pPr algn="just"/>
            <a:endParaRPr lang="ru-RU" sz="16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(</a:t>
            </a:r>
            <a:r>
              <a:rPr lang="ru-RU" sz="16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6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ш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кала измерений и метод, используемый для измерений (ISO 14598)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445D4-9D0A-4836-ACBC-5D2C2D0DF448}"/>
              </a:ext>
            </a:extLst>
          </p:cNvPr>
          <p:cNvSpPr txBox="1"/>
          <p:nvPr/>
        </p:nvSpPr>
        <p:spPr>
          <a:xfrm>
            <a:off x="6768835" y="4771331"/>
            <a:ext cx="4911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Метрики предназначены для </a:t>
            </a:r>
            <a:r>
              <a:rPr lang="ru-RU" sz="1400" b="1" dirty="0"/>
              <a:t>повышения эффективности и результативности </a:t>
            </a:r>
            <a:r>
              <a:rPr lang="ru-RU" sz="1400" dirty="0"/>
              <a:t>процессов тестирования, а также способствуют </a:t>
            </a:r>
            <a:r>
              <a:rPr lang="ru-RU" sz="1400" b="1" dirty="0"/>
              <a:t>оптимизации будущего тестирования </a:t>
            </a:r>
            <a:r>
              <a:rPr lang="ru-RU" sz="1400" dirty="0"/>
              <a:t>путем получения точных данных о процессе продолжающегося тестирования. </a:t>
            </a:r>
            <a:endParaRPr lang="ru-RU" sz="14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2" name="Picture 2" descr="Примеры метрик тестирования">
            <a:extLst>
              <a:ext uri="{FF2B5EF4-FFF2-40B4-BE49-F238E27FC236}">
                <a16:creationId xmlns:a16="http://schemas.microsoft.com/office/drawing/2014/main" id="{9017DA01-183F-4A6D-9475-4A22EA05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76" y="681037"/>
            <a:ext cx="3427309" cy="392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D4F2B-D9E9-4B3A-BC03-6A5F4C06281F}"/>
              </a:ext>
            </a:extLst>
          </p:cNvPr>
          <p:cNvSpPr txBox="1"/>
          <p:nvPr/>
        </p:nvSpPr>
        <p:spPr>
          <a:xfrm>
            <a:off x="752474" y="3327955"/>
            <a:ext cx="5775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В процессе тестирования метрики используются:</a:t>
            </a:r>
          </a:p>
          <a:p>
            <a:pPr algn="just"/>
            <a:endParaRPr lang="ru-RU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для отслеживания прогресса команды по срокам проекта, дедлайнам и другим временным отрезкам;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качественной оценки текущего состояния системы;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контроля качества процесса тестирования;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постановки целей и эффективного планирования исходя из понимания существующих проблем.</a:t>
            </a:r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6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Данные</a:t>
            </a:r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698F7AC-6D3B-4A96-8110-E0282259F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6940" r="6565" b="8067"/>
          <a:stretch/>
        </p:blipFill>
        <p:spPr bwMode="auto">
          <a:xfrm>
            <a:off x="750771" y="1598530"/>
            <a:ext cx="7700209" cy="398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A42803-1F32-4E2C-9390-A28D15C76113}"/>
              </a:ext>
            </a:extLst>
          </p:cNvPr>
          <p:cNvSpPr txBox="1"/>
          <p:nvPr/>
        </p:nvSpPr>
        <p:spPr>
          <a:xfrm>
            <a:off x="8537609" y="2191276"/>
            <a:ext cx="312612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В настоящее время в мировой практике используется несколько сотен метрик программ.</a:t>
            </a:r>
          </a:p>
          <a:p>
            <a:pPr algn="ctr"/>
            <a:endParaRPr lang="ru-RU" sz="1600" dirty="0"/>
          </a:p>
          <a:p>
            <a:pPr algn="ctr"/>
            <a:r>
              <a:rPr lang="ru-RU" sz="1600" dirty="0"/>
              <a:t>Однако не следует исключать того, что оценка качества ПО в целом может быть связана с субъективной интерпретацией получаемых оценок.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523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07B1D-3C2D-48ED-9765-2E1046F72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1746669"/>
            <a:ext cx="3194503" cy="583801"/>
          </a:xfrm>
        </p:spPr>
        <p:txBody>
          <a:bodyPr>
            <a:normAutofit/>
          </a:bodyPr>
          <a:lstStyle/>
          <a:p>
            <a:r>
              <a:rPr lang="ru-RU" cap="none" dirty="0"/>
              <a:t>Цели тестирования</a:t>
            </a:r>
            <a:endParaRPr lang="en-US" cap="none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это всё</a:t>
            </a:r>
            <a:r>
              <a:rPr lang="en-US" dirty="0"/>
              <a:t>?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65773" y="2657916"/>
            <a:ext cx="4583251" cy="3458915"/>
          </a:xfrm>
        </p:spPr>
        <p:txBody>
          <a:bodyPr>
            <a:noAutofit/>
          </a:bodyPr>
          <a:lstStyle/>
          <a:p>
            <a:r>
              <a:rPr lang="ru-RU" sz="1200" dirty="0"/>
              <a:t>Рентабельность (обнаружение и исправление ошибок на раннем этапе тестирования обходится дешевле)</a:t>
            </a:r>
          </a:p>
          <a:p>
            <a:r>
              <a:rPr lang="ru-RU" sz="1200" dirty="0"/>
              <a:t>Безопасность (исключение рисков критических ошибок, например, утечки информации)</a:t>
            </a:r>
          </a:p>
          <a:p>
            <a:r>
              <a:rPr lang="ru-RU" sz="1200" dirty="0"/>
              <a:t>Качество продукта (гарантия соответствия работы программы с требованиями)</a:t>
            </a:r>
          </a:p>
          <a:p>
            <a:r>
              <a:rPr lang="ru-RU" sz="1200" dirty="0"/>
              <a:t>Удовлетворенность клиентов/пользователей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0CC8F63-F098-4BD5-87E3-2866E716D5C4}"/>
              </a:ext>
            </a:extLst>
          </p:cNvPr>
          <p:cNvSpPr txBox="1">
            <a:spLocks/>
          </p:cNvSpPr>
          <p:nvPr/>
        </p:nvSpPr>
        <p:spPr>
          <a:xfrm>
            <a:off x="6665774" y="1756171"/>
            <a:ext cx="4464504" cy="574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i="0" kern="120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cap="none" dirty="0"/>
              <a:t>Преимущества тестирования</a:t>
            </a:r>
            <a:endParaRPr lang="en-US" cap="none" dirty="0"/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64DC7B67-B8A8-4983-91A6-10749AF5B5CD}"/>
              </a:ext>
            </a:extLst>
          </p:cNvPr>
          <p:cNvSpPr txBox="1">
            <a:spLocks/>
          </p:cNvSpPr>
          <p:nvPr/>
        </p:nvSpPr>
        <p:spPr>
          <a:xfrm>
            <a:off x="1041398" y="2466340"/>
            <a:ext cx="4464505" cy="3675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Проверка, все ли указанные требования выполнены (например, по техническому заданию)</a:t>
            </a:r>
          </a:p>
          <a:p>
            <a:r>
              <a:rPr lang="ru-RU" dirty="0"/>
              <a:t>Создание уверенности в уровне качества объекта тестирования (работает как задумано)</a:t>
            </a:r>
          </a:p>
          <a:p>
            <a:r>
              <a:rPr lang="ru-RU" dirty="0"/>
              <a:t>Обнаружение и предотвращение отказов и дефектов</a:t>
            </a:r>
          </a:p>
          <a:p>
            <a:r>
              <a:rPr lang="ru-RU" dirty="0"/>
              <a:t>Предоставление заинтересованным лицам достаточной информации</a:t>
            </a:r>
          </a:p>
          <a:p>
            <a:r>
              <a:rPr lang="ru-RU" dirty="0"/>
              <a:t>Снижение уровня риска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B2E2FD-D08A-4726-BFC9-26BBC128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4714">
            <a:off x="10537672" y="-174522"/>
            <a:ext cx="1185216" cy="12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Пример ведения статистики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815E80-195A-4BD2-8A90-692AB1961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7023"/>
              </p:ext>
            </p:extLst>
          </p:nvPr>
        </p:nvGraphicFramePr>
        <p:xfrm>
          <a:off x="838200" y="1438525"/>
          <a:ext cx="5596314" cy="4656329"/>
        </p:xfrm>
        <a:graphic>
          <a:graphicData uri="http://schemas.openxmlformats.org/drawingml/2006/table">
            <a:tbl>
              <a:tblPr/>
              <a:tblGrid>
                <a:gridCol w="754394">
                  <a:extLst>
                    <a:ext uri="{9D8B030D-6E8A-4147-A177-3AD203B41FA5}">
                      <a16:colId xmlns:a16="http://schemas.microsoft.com/office/drawing/2014/main" val="3526913823"/>
                    </a:ext>
                  </a:extLst>
                </a:gridCol>
                <a:gridCol w="3301465">
                  <a:extLst>
                    <a:ext uri="{9D8B030D-6E8A-4147-A177-3AD203B41FA5}">
                      <a16:colId xmlns:a16="http://schemas.microsoft.com/office/drawing/2014/main" val="4093484238"/>
                    </a:ext>
                  </a:extLst>
                </a:gridCol>
                <a:gridCol w="1540455">
                  <a:extLst>
                    <a:ext uri="{9D8B030D-6E8A-4147-A177-3AD203B41FA5}">
                      <a16:colId xmlns:a16="http://schemas.microsoft.com/office/drawing/2014/main" val="2842282221"/>
                    </a:ext>
                  </a:extLst>
                </a:gridCol>
              </a:tblGrid>
              <a:tr h="335160">
                <a:tc>
                  <a:txBody>
                    <a:bodyPr/>
                    <a:lstStyle/>
                    <a:p>
                      <a:pPr algn="l"/>
                      <a:r>
                        <a:rPr lang="ru-RU" sz="1000" b="1">
                          <a:effectLst/>
                        </a:rPr>
                        <a:t>Номер метрики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Метрика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Данные, полученные в ходе написания и выполнения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777456"/>
                  </a:ext>
                </a:extLst>
              </a:tr>
              <a:tr h="16626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37579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Среднее количество написанных тест-кейсов на одно требование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74572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тест-кейсов, написанных для всех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6752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Общее количество 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164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885060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зеленых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569512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красных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60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360311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7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заблокированных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69538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Количество невыполненных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416143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9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выявленных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57259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Дефекты, принятые дев-командой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16976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Дефекты, отложенные на будущие релизы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91037"/>
                  </a:ext>
                </a:extLst>
              </a:tr>
              <a:tr h="293224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Исправлено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0973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4A9388-FFF9-4778-AEF2-528C028AC14F}"/>
              </a:ext>
            </a:extLst>
          </p:cNvPr>
          <p:cNvSpPr txBox="1"/>
          <p:nvPr/>
        </p:nvSpPr>
        <p:spPr>
          <a:xfrm>
            <a:off x="6898907" y="1467159"/>
            <a:ext cx="4526695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Выводы на основе метрик:</a:t>
            </a:r>
          </a:p>
          <a:p>
            <a:endParaRPr lang="ru-RU" sz="1300" b="1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Количество</a:t>
            </a:r>
            <a:r>
              <a:rPr lang="en-US" sz="1300" dirty="0"/>
              <a:t> </a:t>
            </a:r>
            <a:r>
              <a:rPr lang="en-US" sz="1300" dirty="0" err="1"/>
              <a:t>написанных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требование</a:t>
            </a:r>
            <a:r>
              <a:rPr lang="en-US" sz="1300" dirty="0"/>
              <a:t> </a:t>
            </a:r>
            <a:r>
              <a:rPr lang="en-US" sz="1300" dirty="0" err="1"/>
              <a:t>высокое</a:t>
            </a:r>
            <a:r>
              <a:rPr lang="en-US" sz="1300" dirty="0"/>
              <a:t>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говорит</a:t>
            </a:r>
            <a:r>
              <a:rPr lang="en-US" sz="1300" dirty="0"/>
              <a:t> о </a:t>
            </a:r>
            <a:r>
              <a:rPr lang="en-US" sz="1300" dirty="0" err="1"/>
              <a:t>детальном</a:t>
            </a:r>
            <a:r>
              <a:rPr lang="en-US" sz="1300" dirty="0"/>
              <a:t> </a:t>
            </a:r>
            <a:r>
              <a:rPr lang="en-US" sz="1300" dirty="0" err="1"/>
              <a:t>покрытии</a:t>
            </a:r>
            <a:r>
              <a:rPr lang="en-US" sz="1300" dirty="0"/>
              <a:t> </a:t>
            </a:r>
            <a:r>
              <a:rPr lang="en-US" sz="1300" dirty="0" err="1"/>
              <a:t>функциональности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Процент</a:t>
            </a:r>
            <a:r>
              <a:rPr lang="en-US" sz="1300" dirty="0"/>
              <a:t> </a:t>
            </a:r>
            <a:r>
              <a:rPr lang="en-US" sz="1300" dirty="0" err="1"/>
              <a:t>успешных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(</a:t>
            </a:r>
            <a:r>
              <a:rPr lang="en-US" sz="1300" dirty="0" err="1"/>
              <a:t>зеленых</a:t>
            </a:r>
            <a:r>
              <a:rPr lang="en-US" sz="1300" dirty="0"/>
              <a:t>) </a:t>
            </a:r>
            <a:r>
              <a:rPr lang="en-US" sz="1300" dirty="0" err="1"/>
              <a:t>составляет</a:t>
            </a:r>
            <a:r>
              <a:rPr lang="en-US" sz="1300" dirty="0"/>
              <a:t> 50%,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указывать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некоторые</a:t>
            </a:r>
            <a:r>
              <a:rPr lang="en-US" sz="1300" dirty="0"/>
              <a:t> </a:t>
            </a:r>
            <a:r>
              <a:rPr lang="en-US" sz="1300" dirty="0" err="1"/>
              <a:t>проблемы</a:t>
            </a:r>
            <a:r>
              <a:rPr lang="en-US" sz="1300" dirty="0"/>
              <a:t> с </a:t>
            </a:r>
            <a:r>
              <a:rPr lang="en-US" sz="1300" dirty="0" err="1"/>
              <a:t>качеством</a:t>
            </a:r>
            <a:r>
              <a:rPr lang="en-US" sz="1300" dirty="0"/>
              <a:t> </a:t>
            </a:r>
            <a:r>
              <a:rPr lang="en-US" sz="1300" dirty="0" err="1"/>
              <a:t>разрабатываемого</a:t>
            </a:r>
            <a:r>
              <a:rPr lang="en-US" sz="1300" dirty="0"/>
              <a:t> ПО.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Доля</a:t>
            </a:r>
            <a:r>
              <a:rPr lang="en-US" sz="1300" dirty="0"/>
              <a:t> </a:t>
            </a:r>
            <a:r>
              <a:rPr lang="en-US" sz="1300" dirty="0" err="1"/>
              <a:t>исправленных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 </a:t>
            </a:r>
            <a:r>
              <a:rPr lang="en-US" sz="1300" dirty="0" err="1"/>
              <a:t>среди</a:t>
            </a:r>
            <a:r>
              <a:rPr lang="en-US" sz="1300" dirty="0"/>
              <a:t> </a:t>
            </a:r>
            <a:r>
              <a:rPr lang="en-US" sz="1300" dirty="0" err="1"/>
              <a:t>выявленных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очень</a:t>
            </a:r>
            <a:r>
              <a:rPr lang="en-US" sz="1300" dirty="0"/>
              <a:t> </a:t>
            </a:r>
            <a:r>
              <a:rPr lang="en-US" sz="1300" dirty="0" err="1"/>
              <a:t>высока</a:t>
            </a:r>
            <a:r>
              <a:rPr lang="en-US" sz="1300" dirty="0"/>
              <a:t> (60%),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свидетельствовать</a:t>
            </a:r>
            <a:r>
              <a:rPr lang="en-US" sz="1300" dirty="0"/>
              <a:t> о </a:t>
            </a:r>
            <a:r>
              <a:rPr lang="en-US" sz="1300" dirty="0" err="1"/>
              <a:t>недостаточной</a:t>
            </a:r>
            <a:r>
              <a:rPr lang="en-US" sz="1300" dirty="0"/>
              <a:t> </a:t>
            </a:r>
            <a:r>
              <a:rPr lang="en-US" sz="1300" dirty="0" err="1"/>
              <a:t>эффективности</a:t>
            </a:r>
            <a:r>
              <a:rPr lang="en-US" sz="1300" dirty="0"/>
              <a:t> </a:t>
            </a:r>
            <a:r>
              <a:rPr lang="en-US" sz="1300" dirty="0" err="1"/>
              <a:t>процесса</a:t>
            </a:r>
            <a:r>
              <a:rPr lang="en-US" sz="1300" dirty="0"/>
              <a:t> </a:t>
            </a:r>
            <a:r>
              <a:rPr lang="en-US" sz="1300" dirty="0" err="1"/>
              <a:t>исправления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Дефекты</a:t>
            </a:r>
            <a:r>
              <a:rPr lang="en-US" sz="1300" dirty="0"/>
              <a:t>, </a:t>
            </a:r>
            <a:r>
              <a:rPr lang="en-US" sz="1300" dirty="0" err="1"/>
              <a:t>отложенные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будущие</a:t>
            </a:r>
            <a:r>
              <a:rPr lang="en-US" sz="1300" dirty="0"/>
              <a:t> </a:t>
            </a:r>
            <a:r>
              <a:rPr lang="en-US" sz="1300" dirty="0" err="1"/>
              <a:t>релизы</a:t>
            </a:r>
            <a:r>
              <a:rPr lang="en-US" sz="1300" dirty="0"/>
              <a:t>, </a:t>
            </a:r>
            <a:r>
              <a:rPr lang="en-US" sz="1300" dirty="0" err="1"/>
              <a:t>также</a:t>
            </a:r>
            <a:r>
              <a:rPr lang="en-US" sz="1300" dirty="0"/>
              <a:t> </a:t>
            </a:r>
            <a:r>
              <a:rPr lang="en-US" sz="1300" dirty="0" err="1"/>
              <a:t>нуждаются</a:t>
            </a:r>
            <a:r>
              <a:rPr lang="en-US" sz="1300" dirty="0"/>
              <a:t> </a:t>
            </a:r>
            <a:r>
              <a:rPr lang="en-US" sz="1300" dirty="0" err="1"/>
              <a:t>во</a:t>
            </a:r>
            <a:r>
              <a:rPr lang="en-US" sz="1300" dirty="0"/>
              <a:t> </a:t>
            </a:r>
            <a:r>
              <a:rPr lang="en-US" sz="1300" dirty="0" err="1"/>
              <a:t>внимании</a:t>
            </a:r>
            <a:r>
              <a:rPr lang="en-US" sz="1300" dirty="0"/>
              <a:t>, </a:t>
            </a:r>
            <a:r>
              <a:rPr lang="en-US" sz="1300" dirty="0" err="1"/>
              <a:t>поскольку</a:t>
            </a:r>
            <a:r>
              <a:rPr lang="en-US" sz="1300" dirty="0"/>
              <a:t> </a:t>
            </a:r>
            <a:r>
              <a:rPr lang="en-US" sz="1300" dirty="0" err="1"/>
              <a:t>их</a:t>
            </a:r>
            <a:r>
              <a:rPr lang="en-US" sz="1300" dirty="0"/>
              <a:t> </a:t>
            </a:r>
            <a:r>
              <a:rPr lang="en-US" sz="1300" dirty="0" err="1"/>
              <a:t>число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невелико</a:t>
            </a:r>
            <a:r>
              <a:rPr lang="en-US" sz="1300" dirty="0"/>
              <a:t>, </a:t>
            </a:r>
            <a:r>
              <a:rPr lang="en-US" sz="1300" dirty="0" err="1"/>
              <a:t>но</a:t>
            </a:r>
            <a:r>
              <a:rPr lang="en-US" sz="1300" dirty="0"/>
              <a:t> </a:t>
            </a:r>
            <a:r>
              <a:rPr lang="en-US" sz="1300" dirty="0" err="1"/>
              <a:t>они</a:t>
            </a:r>
            <a:r>
              <a:rPr lang="en-US" sz="1300" dirty="0"/>
              <a:t> </a:t>
            </a:r>
            <a:r>
              <a:rPr lang="en-US" sz="1300" dirty="0" err="1"/>
              <a:t>могут</a:t>
            </a:r>
            <a:r>
              <a:rPr lang="en-US" sz="1300" dirty="0"/>
              <a:t> </a:t>
            </a:r>
            <a:r>
              <a:rPr lang="en-US" sz="1300" dirty="0" err="1"/>
              <a:t>влиять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долгосрочную</a:t>
            </a:r>
            <a:r>
              <a:rPr lang="en-US" sz="1300" dirty="0"/>
              <a:t> </a:t>
            </a:r>
            <a:r>
              <a:rPr lang="en-US" sz="1300" dirty="0" err="1"/>
              <a:t>стабильность</a:t>
            </a:r>
            <a:r>
              <a:rPr lang="en-US" sz="1300" dirty="0"/>
              <a:t> и </a:t>
            </a:r>
            <a:r>
              <a:rPr lang="en-US" sz="1300" dirty="0" err="1"/>
              <a:t>качество</a:t>
            </a:r>
            <a:r>
              <a:rPr lang="en-US" sz="1300" dirty="0"/>
              <a:t> </a:t>
            </a:r>
            <a:r>
              <a:rPr lang="en-US" sz="1300" dirty="0" err="1"/>
              <a:t>продукта</a:t>
            </a:r>
            <a:r>
              <a:rPr lang="en-US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1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060" b="4060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4576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ПРИМЕРОВ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9083" y="-2138984"/>
            <a:ext cx="8789234" cy="1220477"/>
          </a:xfrm>
        </p:spPr>
        <p:txBody>
          <a:bodyPr>
            <a:noAutofit/>
          </a:bodyPr>
          <a:lstStyle/>
          <a:p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основном, процессы тестирования приложений закрыты и нельзя точно определить, как тестировался тот или иной программный продукт, если об этом не написал кто-нибудь из команды разработчиков или сама компания.</a:t>
            </a:r>
            <a:endParaRPr lang="ru-RU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10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успешно проведенного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92915"/>
            <a:ext cx="664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Финансовый маркетплейс «</a:t>
            </a:r>
            <a:r>
              <a:rPr lang="ru-RU" sz="2400" b="1" dirty="0" err="1"/>
              <a:t>Финуслуги</a:t>
            </a:r>
            <a:r>
              <a:rPr lang="ru-RU" sz="2400" b="1" dirty="0"/>
              <a:t>»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297E7-6BE7-4FBD-8DA1-E9804FA5B55D}"/>
              </a:ext>
            </a:extLst>
          </p:cNvPr>
          <p:cNvSpPr txBox="1"/>
          <p:nvPr/>
        </p:nvSpPr>
        <p:spPr>
          <a:xfrm>
            <a:off x="6311334" y="4766201"/>
            <a:ext cx="5254052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i="1" dirty="0"/>
              <a:t>“</a:t>
            </a:r>
            <a:r>
              <a:rPr lang="ru-RU" sz="1400" i="1" dirty="0" err="1"/>
              <a:t>Финуслуги</a:t>
            </a:r>
            <a:r>
              <a:rPr lang="ru-RU" sz="1400" i="1" dirty="0"/>
              <a:t> — знаковый для нас проект. Наша команда тестировщиков освоила новые технологии, научилась писать </a:t>
            </a:r>
            <a:r>
              <a:rPr lang="ru-RU" sz="1400" i="1" dirty="0" err="1"/>
              <a:t>автотесты</a:t>
            </a:r>
            <a:r>
              <a:rPr lang="ru-RU" sz="1400" i="1" dirty="0"/>
              <a:t> и поучаствовала во всех этапах разработки. Но самой интересной частью стала организация процессов.</a:t>
            </a:r>
            <a:r>
              <a:rPr lang="en-US" sz="1400" b="1" i="1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217A5-AA52-4041-AE9F-0381B744EBC9}"/>
              </a:ext>
            </a:extLst>
          </p:cNvPr>
          <p:cNvSpPr txBox="1"/>
          <p:nvPr/>
        </p:nvSpPr>
        <p:spPr>
          <a:xfrm>
            <a:off x="810933" y="1982658"/>
            <a:ext cx="53625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было сделано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Разделение тестирования «спринтами»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Разработка задач и тест-кейсов к ней</a:t>
            </a:r>
          </a:p>
          <a:p>
            <a:pPr marL="342900" indent="-342900">
              <a:buAutoNum type="arabicParenR"/>
            </a:pPr>
            <a:r>
              <a:rPr lang="ru-RU" dirty="0"/>
              <a:t>Тестирование всех уровней</a:t>
            </a:r>
          </a:p>
          <a:p>
            <a:pPr marL="342900" indent="-342900">
              <a:buAutoNum type="arabicParenR"/>
            </a:pPr>
            <a:r>
              <a:rPr lang="ru-RU" dirty="0"/>
              <a:t>Использование </a:t>
            </a:r>
            <a:r>
              <a:rPr lang="ru-RU" dirty="0" err="1"/>
              <a:t>автотестов</a:t>
            </a:r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Оценка качества при помощи метрик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1" y="4000667"/>
            <a:ext cx="52540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получилось в итоге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Продукт, удовлетворяющий требованиям пользователей (оценка приложения в </a:t>
            </a:r>
            <a:r>
              <a:rPr lang="en-US" dirty="0"/>
              <a:t>App Store </a:t>
            </a:r>
            <a:r>
              <a:rPr lang="ru-RU" dirty="0"/>
              <a:t>4,8 при 5 тыс. отзывах)</a:t>
            </a:r>
          </a:p>
          <a:p>
            <a:pPr marL="342900" indent="-342900">
              <a:buAutoNum type="arabicParenR"/>
            </a:pPr>
            <a:r>
              <a:rPr lang="ru-RU" dirty="0"/>
              <a:t>Платформа получила Премию Рунета в 2022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194B45-DC64-49FC-BD98-12C8BA862D2A}"/>
              </a:ext>
            </a:extLst>
          </p:cNvPr>
          <p:cNvGrpSpPr/>
          <p:nvPr/>
        </p:nvGrpSpPr>
        <p:grpSpPr>
          <a:xfrm>
            <a:off x="7137400" y="1542071"/>
            <a:ext cx="3121146" cy="2946895"/>
            <a:chOff x="6790017" y="1574305"/>
            <a:chExt cx="3862229" cy="3336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5A28D5-69FF-41D5-98D2-13852D25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0017" y="2181028"/>
              <a:ext cx="3000375" cy="2730095"/>
            </a:xfrm>
            <a:prstGeom prst="rect">
              <a:avLst/>
            </a:prstGeom>
          </p:spPr>
        </p:pic>
        <p:pic>
          <p:nvPicPr>
            <p:cNvPr id="20486" name="Picture 6" descr="Мобильное приложение - ФинУслуги">
              <a:extLst>
                <a:ext uri="{FF2B5EF4-FFF2-40B4-BE49-F238E27FC236}">
                  <a16:creationId xmlns:a16="http://schemas.microsoft.com/office/drawing/2014/main" id="{5072C7E1-ECA0-4D6C-9E4C-9F9C3F0AD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8596" y="1574305"/>
              <a:ext cx="1633650" cy="3336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0DC9D7-A00A-4F3B-A6D7-93DC4179B339}"/>
              </a:ext>
            </a:extLst>
          </p:cNvPr>
          <p:cNvSpPr txBox="1"/>
          <p:nvPr/>
        </p:nvSpPr>
        <p:spPr>
          <a:xfrm>
            <a:off x="7814080" y="5999632"/>
            <a:ext cx="2248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Цитата автора </a:t>
            </a:r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статьи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неуспешного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83766"/>
            <a:ext cx="5745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Неудачное обновление </a:t>
            </a:r>
            <a:r>
              <a:rPr lang="en-US" sz="2400" b="1" dirty="0"/>
              <a:t>Windows 10 </a:t>
            </a:r>
            <a:r>
              <a:rPr lang="ru-RU" sz="2400" b="1" dirty="0"/>
              <a:t>и </a:t>
            </a:r>
            <a:r>
              <a:rPr lang="en-US" sz="2400" b="1" dirty="0"/>
              <a:t>OneDrive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0" y="4383025"/>
            <a:ext cx="65387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Итоги: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sz="1600" dirty="0"/>
              <a:t>Потеря файлов некоторых пользователей, что оставило негативный опыт использования</a:t>
            </a:r>
          </a:p>
          <a:p>
            <a:pPr marL="342900" indent="-342900">
              <a:buAutoNum type="arabicParenR"/>
            </a:pPr>
            <a:r>
              <a:rPr lang="en-US" sz="1600" dirty="0"/>
              <a:t>Microsoft </a:t>
            </a:r>
            <a:r>
              <a:rPr lang="ru-RU" sz="1600" dirty="0"/>
              <a:t>отозвала обновление и исправила ошибку</a:t>
            </a:r>
          </a:p>
          <a:p>
            <a:pPr marL="342900" indent="-342900">
              <a:buAutoNum type="arabicParenR"/>
            </a:pPr>
            <a:r>
              <a:rPr lang="ru-RU" sz="1600" dirty="0"/>
              <a:t>Microsoft приняла ряд мер для улучшения тестирования обновлений Windows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166F-9D11-4BEC-B9C4-0E45297C60A5}"/>
              </a:ext>
            </a:extLst>
          </p:cNvPr>
          <p:cNvSpPr txBox="1"/>
          <p:nvPr/>
        </p:nvSpPr>
        <p:spPr>
          <a:xfrm>
            <a:off x="733425" y="2390953"/>
            <a:ext cx="5745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Обновление Windows 10</a:t>
            </a:r>
            <a:r>
              <a:rPr lang="en-US" sz="1600" dirty="0"/>
              <a:t> </a:t>
            </a:r>
            <a:r>
              <a:rPr lang="ru-RU" sz="1600" dirty="0"/>
              <a:t>от 3 октября 2018 года удаляло файлы из папок с документами и картинками.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Если локальные файлы не были синхронизированы с </a:t>
            </a:r>
            <a:r>
              <a:rPr lang="en-US" sz="1600" dirty="0"/>
              <a:t>OneDrive (</a:t>
            </a:r>
            <a:r>
              <a:rPr lang="ru-RU" sz="1600" dirty="0"/>
              <a:t>не имели копию в облаке), то они безвозвратно удалялись автоматически.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AD7655-6CF5-444F-8608-A80560A6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463" y="3562433"/>
            <a:ext cx="3077530" cy="24518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558" name="Picture 6" descr="Майское обновление Windows 10 «сломало» функцию OneDrive Files On-Demand у  некоторых пользователей / Хабр">
            <a:extLst>
              <a:ext uri="{FF2B5EF4-FFF2-40B4-BE49-F238E27FC236}">
                <a16:creationId xmlns:a16="http://schemas.microsoft.com/office/drawing/2014/main" id="{98C1BDF9-C817-43C1-BBE5-8F8FAA64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83" y="1449135"/>
            <a:ext cx="4138317" cy="200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630B4-56A2-44DF-BF23-68A4F10F03C6}"/>
              </a:ext>
            </a:extLst>
          </p:cNvPr>
          <p:cNvSpPr txBox="1"/>
          <p:nvPr/>
        </p:nvSpPr>
        <p:spPr>
          <a:xfrm>
            <a:off x="8036889" y="5992237"/>
            <a:ext cx="2752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/>
              <a:t>Пользователь потерял 220ГБ файлов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84726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62997"/>
            <a:ext cx="4943764" cy="4266303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Использование нейросетей и моделей машинного обучения</a:t>
            </a:r>
            <a:r>
              <a:rPr lang="ru-RU" sz="1800" dirty="0"/>
              <a:t> для создания и оптимизации тестов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Автоматическое тестирование без сценариев</a:t>
            </a:r>
            <a:r>
              <a:rPr lang="ru-RU" sz="1800" dirty="0"/>
              <a:t> для минимизации использования кода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Интеграция с </a:t>
            </a:r>
            <a:r>
              <a:rPr lang="en-US" sz="1800" b="1" dirty="0"/>
              <a:t>DevOps</a:t>
            </a:r>
            <a:r>
              <a:rPr lang="ru-RU" sz="1800" dirty="0"/>
              <a:t>, что обеспечит непрерывное тестирование, автоматизацию, экономию ресурсов и времени.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Фокус на пользовательский опыт</a:t>
            </a:r>
            <a:r>
              <a:rPr lang="ru-RU" sz="1800" dirty="0"/>
              <a:t>, больший акцент на </a:t>
            </a:r>
            <a:r>
              <a:rPr lang="en-US" sz="1800" dirty="0"/>
              <a:t>UX</a:t>
            </a:r>
            <a:r>
              <a:rPr lang="ru-RU" sz="1800" dirty="0"/>
              <a:t>-тестирование</a:t>
            </a:r>
            <a:endParaRPr lang="en-US" sz="1800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943764" cy="583800"/>
          </a:xfrm>
        </p:spPr>
        <p:txBody>
          <a:bodyPr/>
          <a:lstStyle/>
          <a:p>
            <a:r>
              <a:rPr lang="ru-RU" dirty="0"/>
              <a:t>Будущие направления и перспективы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579750-C3D1-43B4-8496-947AA8459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349" t="8552" r="10349" b="9756"/>
          <a:stretch/>
        </p:blipFill>
        <p:spPr>
          <a:xfrm>
            <a:off x="6546475" y="2044700"/>
            <a:ext cx="507929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6" y="3446991"/>
            <a:ext cx="4690709" cy="3008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250" dirty="0"/>
              <a:t>Тестирование не только </a:t>
            </a:r>
            <a:r>
              <a:rPr lang="ru-RU" sz="1250" b="1" dirty="0"/>
              <a:t>выявляет</a:t>
            </a:r>
            <a:r>
              <a:rPr lang="ru-RU" sz="1250" dirty="0"/>
              <a:t> </a:t>
            </a:r>
            <a:r>
              <a:rPr lang="ru-RU" sz="1250" b="1" dirty="0"/>
              <a:t>дефекты и уязвимости </a:t>
            </a:r>
            <a:r>
              <a:rPr lang="ru-RU" sz="1250" dirty="0"/>
              <a:t>на различных этапах разработки, но и способствует повышению </a:t>
            </a:r>
            <a:r>
              <a:rPr lang="ru-RU" sz="1250" b="1" dirty="0"/>
              <a:t>надежности, производительности и удобства использования </a:t>
            </a:r>
            <a:r>
              <a:rPr lang="ru-RU" sz="1250" dirty="0"/>
              <a:t>конечного продукта.</a:t>
            </a:r>
          </a:p>
          <a:p>
            <a:pPr marL="0" indent="0">
              <a:buNone/>
            </a:pPr>
            <a:r>
              <a:rPr lang="ru-RU" sz="1250" dirty="0"/>
              <a:t>Эффективное тестирование и обеспечение качества являются основой для создания </a:t>
            </a:r>
            <a:r>
              <a:rPr lang="ru-RU" sz="1250" b="1" dirty="0"/>
              <a:t>устойчивых и</a:t>
            </a:r>
            <a:r>
              <a:rPr lang="ru-RU" sz="1250" dirty="0"/>
              <a:t> </a:t>
            </a:r>
            <a:r>
              <a:rPr lang="ru-RU" sz="1250" b="1" dirty="0"/>
              <a:t>конкурентоспособных программных решений</a:t>
            </a:r>
            <a:r>
              <a:rPr lang="ru-RU" sz="1250" dirty="0"/>
              <a:t>.</a:t>
            </a:r>
            <a:endParaRPr lang="en-US" sz="125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E426709-1B8F-408D-8C92-11763CE95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0180" y="3022600"/>
            <a:ext cx="6891594" cy="882804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внимание!</a:t>
            </a:r>
            <a:endParaRPr lang="en-US" sz="44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2" descr="How Alien Monster emoji looks on Apple.">
            <a:extLst>
              <a:ext uri="{FF2B5EF4-FFF2-40B4-BE49-F238E27FC236}">
                <a16:creationId xmlns:a16="http://schemas.microsoft.com/office/drawing/2014/main" id="{9F35C5E8-7F20-4729-89CE-EA359BABC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59" y="2710349"/>
            <a:ext cx="718651" cy="71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6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18FD2E-68FA-4E99-B237-2865F310171E}"/>
              </a:ext>
            </a:extLst>
          </p:cNvPr>
          <p:cNvCxnSpPr>
            <a:cxnSpLocks/>
          </p:cNvCxnSpPr>
          <p:nvPr/>
        </p:nvCxnSpPr>
        <p:spPr>
          <a:xfrm flipV="1">
            <a:off x="3093039" y="3675655"/>
            <a:ext cx="8679861" cy="118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Краткая историческая справка</a:t>
            </a:r>
            <a:endParaRPr lang="en-US" dirty="0"/>
          </a:p>
        </p:txBody>
      </p:sp>
      <p:sp>
        <p:nvSpPr>
          <p:cNvPr id="5" name="Google Shape;420;p44">
            <a:extLst>
              <a:ext uri="{FF2B5EF4-FFF2-40B4-BE49-F238E27FC236}">
                <a16:creationId xmlns:a16="http://schemas.microsoft.com/office/drawing/2014/main" id="{8BDD384E-7BD0-4ECB-8DA1-F39D4CCF1F4A}"/>
              </a:ext>
            </a:extLst>
          </p:cNvPr>
          <p:cNvSpPr txBox="1"/>
          <p:nvPr/>
        </p:nvSpPr>
        <p:spPr>
          <a:xfrm>
            <a:off x="1360405" y="3336421"/>
            <a:ext cx="1715191" cy="71669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1950 – 60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2" name="Google Shape;420;p44">
            <a:extLst>
              <a:ext uri="{FF2B5EF4-FFF2-40B4-BE49-F238E27FC236}">
                <a16:creationId xmlns:a16="http://schemas.microsoft.com/office/drawing/2014/main" id="{108BD13B-B3DA-4E68-8EDC-F91AAE622A94}"/>
              </a:ext>
            </a:extLst>
          </p:cNvPr>
          <p:cNvSpPr txBox="1"/>
          <p:nvPr/>
        </p:nvSpPr>
        <p:spPr>
          <a:xfrm>
            <a:off x="3247527" y="3339370"/>
            <a:ext cx="1715191" cy="71669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1970-е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3" name="Google Shape;420;p44">
            <a:extLst>
              <a:ext uri="{FF2B5EF4-FFF2-40B4-BE49-F238E27FC236}">
                <a16:creationId xmlns:a16="http://schemas.microsoft.com/office/drawing/2014/main" id="{55546945-3844-463F-9941-9F3686487C18}"/>
              </a:ext>
            </a:extLst>
          </p:cNvPr>
          <p:cNvSpPr txBox="1"/>
          <p:nvPr/>
        </p:nvSpPr>
        <p:spPr>
          <a:xfrm>
            <a:off x="5171952" y="3331751"/>
            <a:ext cx="1715191" cy="71669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1980-е гг.</a:t>
            </a:r>
          </a:p>
        </p:txBody>
      </p:sp>
      <p:sp>
        <p:nvSpPr>
          <p:cNvPr id="14" name="Google Shape;420;p44">
            <a:extLst>
              <a:ext uri="{FF2B5EF4-FFF2-40B4-BE49-F238E27FC236}">
                <a16:creationId xmlns:a16="http://schemas.microsoft.com/office/drawing/2014/main" id="{9BC3848D-63E2-4330-AAEA-0234FD8A04FB}"/>
              </a:ext>
            </a:extLst>
          </p:cNvPr>
          <p:cNvSpPr txBox="1"/>
          <p:nvPr/>
        </p:nvSpPr>
        <p:spPr>
          <a:xfrm>
            <a:off x="7113443" y="3311633"/>
            <a:ext cx="1715191" cy="716690"/>
          </a:xfrm>
          <a:prstGeom prst="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1990-е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5" name="Google Shape;420;p44">
            <a:extLst>
              <a:ext uri="{FF2B5EF4-FFF2-40B4-BE49-F238E27FC236}">
                <a16:creationId xmlns:a16="http://schemas.microsoft.com/office/drawing/2014/main" id="{1AE4DD7F-1374-4500-9315-3765FD151F65}"/>
              </a:ext>
            </a:extLst>
          </p:cNvPr>
          <p:cNvSpPr txBox="1"/>
          <p:nvPr/>
        </p:nvSpPr>
        <p:spPr>
          <a:xfrm>
            <a:off x="9098962" y="3307824"/>
            <a:ext cx="1715191" cy="716690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2000-е гг.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A8DCE-C148-476C-847E-0981B2B1897E}"/>
              </a:ext>
            </a:extLst>
          </p:cNvPr>
          <p:cNvSpPr/>
          <p:nvPr/>
        </p:nvSpPr>
        <p:spPr>
          <a:xfrm>
            <a:off x="2238264" y="2206685"/>
            <a:ext cx="3733717" cy="771792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направлено на проверку соответствия программы требованиям и выявление условий её некорректной работы.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8F18B6-E07B-44CA-AF3B-984FC641B02B}"/>
              </a:ext>
            </a:extLst>
          </p:cNvPr>
          <p:cNvSpPr/>
          <p:nvPr/>
        </p:nvSpPr>
        <p:spPr>
          <a:xfrm>
            <a:off x="453641" y="4327662"/>
            <a:ext cx="3528717" cy="157188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отделённым этапом разработки ПО, с концепцией «исчерпывающего тестирования». Выяснилось, что это невозможно из-за огромного числа путей и данных, и сложностей в выявлении проблем в документации.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840005-6B9D-4E8D-A79C-6A9BE696940D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flipH="1">
            <a:off x="2218000" y="4053111"/>
            <a:ext cx="1" cy="274551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7A5E91-5C30-4445-B7C3-DEC700E0BF4B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>
            <a:off x="4105123" y="2978477"/>
            <a:ext cx="0" cy="360893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0A3651-6C5F-452F-B1E7-33C32AA0BB81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971039" y="2923973"/>
            <a:ext cx="0" cy="387660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25369A-27C2-4F53-A81D-B46B95890952}"/>
              </a:ext>
            </a:extLst>
          </p:cNvPr>
          <p:cNvSpPr/>
          <p:nvPr/>
        </p:nvSpPr>
        <p:spPr>
          <a:xfrm>
            <a:off x="4328073" y="4820233"/>
            <a:ext cx="3402950" cy="120814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применяться на всех этапах разработки ПО, позволяя быстро выявлять и предотвращать проблемы.</a:t>
            </a:r>
          </a:p>
          <a:p>
            <a:pPr algn="ctr"/>
            <a:r>
              <a:rPr lang="ru-RU" sz="1200" dirty="0"/>
              <a:t>Развивались методологии тестирования и началась автоматизация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D10E96-8928-47A4-AE27-1AE18AFDB91B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>
            <a:off x="6029548" y="4048441"/>
            <a:ext cx="0" cy="771792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BCB886-390F-4736-B888-51A9EEF17539}"/>
              </a:ext>
            </a:extLst>
          </p:cNvPr>
          <p:cNvSpPr/>
          <p:nvPr/>
        </p:nvSpPr>
        <p:spPr>
          <a:xfrm>
            <a:off x="6151653" y="1616582"/>
            <a:ext cx="3638772" cy="1307391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эволюционировало в процесс обеспечения качества, охватывающий весь цикл разработки ПО. Это способствовало развитию методологий и появлению инструментов для управления и автоматизации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560847-5CA5-4A5C-ACBC-C60196E66075}"/>
              </a:ext>
            </a:extLst>
          </p:cNvPr>
          <p:cNvSpPr/>
          <p:nvPr/>
        </p:nvSpPr>
        <p:spPr>
          <a:xfrm>
            <a:off x="8255084" y="4327662"/>
            <a:ext cx="3402947" cy="1509453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Развитие новых методологий и разработка под управлением тестированием.</a:t>
            </a:r>
          </a:p>
          <a:p>
            <a:pPr algn="ctr"/>
            <a:r>
              <a:rPr lang="ru-RU" sz="1200" dirty="0"/>
              <a:t>Автоматизация стала стандартом. </a:t>
            </a:r>
          </a:p>
          <a:p>
            <a:pPr algn="ctr"/>
            <a:r>
              <a:rPr lang="ru-RU" sz="1200" dirty="0"/>
              <a:t>Фокус сместился на способность программы эффективно решать задачи пользователей, а не только соответствовать требованиям.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E6C597-FF5F-4218-A4EE-FB370990D132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>
            <a:off x="9956558" y="4024514"/>
            <a:ext cx="0" cy="303148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0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типы тестирования">
            <a:extLst>
              <a:ext uri="{FF2B5EF4-FFF2-40B4-BE49-F238E27FC236}">
                <a16:creationId xmlns:a16="http://schemas.microsoft.com/office/drawing/2014/main" id="{2736E4E1-FF9F-4844-9309-46D083FC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336952"/>
            <a:ext cx="10337800" cy="48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0">
            <a:extLst>
              <a:ext uri="{FF2B5EF4-FFF2-40B4-BE49-F238E27FC236}">
                <a16:creationId xmlns:a16="http://schemas.microsoft.com/office/drawing/2014/main" id="{FC1F22B9-8D61-4D14-A69C-C8683C38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/>
          <a:lstStyle/>
          <a:p>
            <a:r>
              <a:rPr lang="ru-RU" dirty="0"/>
              <a:t>Классификация видов тестирования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E1A3B-6E6D-4CC4-A0F3-6E52A0175ED5}"/>
              </a:ext>
            </a:extLst>
          </p:cNvPr>
          <p:cNvSpPr txBox="1"/>
          <p:nvPr/>
        </p:nvSpPr>
        <p:spPr>
          <a:xfrm>
            <a:off x="517019" y="6006530"/>
            <a:ext cx="85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Страшно…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6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типов тестирования по целям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B8E5A-B6D1-4D7F-B68B-C2C72C6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69" y="2176800"/>
            <a:ext cx="10508731" cy="30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4B4CE1-8739-42BE-AD4A-F7E6507569C2}"/>
              </a:ext>
            </a:extLst>
          </p:cNvPr>
          <p:cNvSpPr/>
          <p:nvPr/>
        </p:nvSpPr>
        <p:spPr>
          <a:xfrm>
            <a:off x="8123550" y="1450507"/>
            <a:ext cx="3453512" cy="45933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50" b="1" dirty="0">
                <a:solidFill>
                  <a:schemeClr val="tx1"/>
                </a:solidFill>
              </a:rPr>
              <a:t>Этапы проведения тестирования:</a:t>
            </a:r>
          </a:p>
          <a:p>
            <a:pPr algn="ctr"/>
            <a:endParaRPr lang="en-US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1) </a:t>
            </a:r>
            <a:r>
              <a:rPr lang="ru-RU" sz="1450" b="1" dirty="0">
                <a:solidFill>
                  <a:schemeClr val="tx1"/>
                </a:solidFill>
              </a:rPr>
              <a:t>Определение входных данных для тестирования</a:t>
            </a:r>
            <a:r>
              <a:rPr lang="ru-RU" sz="1450" dirty="0">
                <a:solidFill>
                  <a:schemeClr val="tx1"/>
                </a:solidFill>
              </a:rPr>
              <a:t>: выбор функций и условий для тестирования.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2) </a:t>
            </a:r>
            <a:r>
              <a:rPr lang="ru-RU" sz="1450" b="1" dirty="0">
                <a:solidFill>
                  <a:schemeClr val="tx1"/>
                </a:solidFill>
              </a:rPr>
              <a:t>Определение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создание входных данных и ожиданий по спецификациям.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3) </a:t>
            </a:r>
            <a:r>
              <a:rPr lang="ru-RU" sz="1450" b="1" dirty="0">
                <a:solidFill>
                  <a:schemeClr val="tx1"/>
                </a:solidFill>
              </a:rPr>
              <a:t>Выполнение тестовых сценариев</a:t>
            </a:r>
            <a:r>
              <a:rPr lang="ru-RU" sz="1450" dirty="0">
                <a:solidFill>
                  <a:schemeClr val="tx1"/>
                </a:solidFill>
              </a:rPr>
              <a:t>: запуск тестов и запись результатов.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4) </a:t>
            </a:r>
            <a:r>
              <a:rPr lang="ru-RU" sz="1450" b="1" dirty="0">
                <a:solidFill>
                  <a:schemeClr val="tx1"/>
                </a:solidFill>
              </a:rPr>
              <a:t>Сравнение фактических и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анализ отклонений для проверки корректности работы системы.</a:t>
            </a:r>
            <a:endParaRPr lang="en-US" sz="145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5E0EB3-ED19-43B1-A458-3561377F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93" y="1264837"/>
            <a:ext cx="301359" cy="30135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5" y="681037"/>
            <a:ext cx="10515600" cy="583800"/>
          </a:xfrm>
        </p:spPr>
        <p:txBody>
          <a:bodyPr/>
          <a:lstStyle/>
          <a:p>
            <a:r>
              <a:rPr lang="ru-RU" dirty="0"/>
              <a:t>Функциональное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70694" y="1754013"/>
            <a:ext cx="7274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Функциональное тестирование (</a:t>
            </a:r>
            <a:r>
              <a:rPr lang="en-US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– проводится для оценки соответствия компонента или системы функциональным требованиям.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B2B9-36B7-49F6-ACCC-D07DE76FBC20}"/>
              </a:ext>
            </a:extLst>
          </p:cNvPr>
          <p:cNvSpPr txBox="1"/>
          <p:nvPr/>
        </p:nvSpPr>
        <p:spPr>
          <a:xfrm>
            <a:off x="517018" y="2965267"/>
            <a:ext cx="7428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Фокусируется на выполнении программой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того, что от неё ожидается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, и что все её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функции работают корректно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Основной подход в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– создание тест-кейсов* на основе функциональных требований. Эти тест-кейсы затем используются для проверки каждой функции или особенности программы на соответствие заданным критериям.</a:t>
            </a: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7EAFB1-EF60-49A4-ADD5-F0FA7F3D4BA0}"/>
              </a:ext>
            </a:extLst>
          </p:cNvPr>
          <p:cNvSpPr txBox="1"/>
          <p:nvPr/>
        </p:nvSpPr>
        <p:spPr>
          <a:xfrm>
            <a:off x="517018" y="5859148"/>
            <a:ext cx="688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Тест-кейс (Test Case) – набор условий или переменных для проверки корректности работы системы. Тест-кейсы включают описание входных данных, шаги выполнения и ожидаемые результаты.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4" y="1465867"/>
            <a:ext cx="865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Модульное тестирование –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процесс проверки отдельных компонентов* (модулей) ПО на корректность их работы.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7D8368-8AA4-45EB-BF82-35D5FCF27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6483" r="12416" b="6520"/>
          <a:stretch/>
        </p:blipFill>
        <p:spPr bwMode="auto">
          <a:xfrm>
            <a:off x="7166170" y="2112198"/>
            <a:ext cx="4187630" cy="37041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0438DD-9D9C-4F7D-9B64-AC8B096327C2}"/>
              </a:ext>
            </a:extLst>
          </p:cNvPr>
          <p:cNvSpPr txBox="1"/>
          <p:nvPr/>
        </p:nvSpPr>
        <p:spPr>
          <a:xfrm>
            <a:off x="658667" y="2389377"/>
            <a:ext cx="6096000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b="1" dirty="0">
                <a:solidFill>
                  <a:srgbClr val="000000"/>
                </a:solidFill>
                <a:cs typeface="Times New Roman" panose="02020603050405020304" pitchFamily="18" charset="0"/>
              </a:rPr>
              <a:t>Цель тестирования модуля </a:t>
            </a:r>
            <a:r>
              <a:rPr lang="ru-RU" sz="17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 выявление ошибок и оценка готовности системы к следующему этапу разработки и тестирования.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Проверяются отдельные функции и методы.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Фокусируется на функциональности и корректности кода на уровне отдельных функций.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На этом уровне проще всего обнаружить дефекты, связанные с алгоритмическими ошибками.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D743B0-DC87-4A06-913C-B35C1DC69777}"/>
              </a:ext>
            </a:extLst>
          </p:cNvPr>
          <p:cNvSpPr/>
          <p:nvPr/>
        </p:nvSpPr>
        <p:spPr>
          <a:xfrm>
            <a:off x="669347" y="5394726"/>
            <a:ext cx="6012873" cy="7167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i="1" dirty="0">
                <a:solidFill>
                  <a:schemeClr val="tx1"/>
                </a:solidFill>
              </a:rPr>
              <a:t>* В некоторых источниках отдельно упоминается понятие «компонентное тестирование». Практически, является тем же самым, разница лишь в масштабе и количестве тестируемых компонентов.</a:t>
            </a:r>
            <a:endParaRPr lang="en-US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Модульное тестирование. Продолжение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CF041-CE93-4C1A-9ADC-687F9941239C}"/>
              </a:ext>
            </a:extLst>
          </p:cNvPr>
          <p:cNvSpPr txBox="1"/>
          <p:nvPr/>
        </p:nvSpPr>
        <p:spPr>
          <a:xfrm>
            <a:off x="635268" y="1429813"/>
            <a:ext cx="6067325" cy="4624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/>
              <a:t>Пример </a:t>
            </a:r>
            <a:r>
              <a:rPr lang="ru-RU" sz="1600" dirty="0"/>
              <a:t>для операции сложения: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1) Создаем тестовый сценарий, который вызывает функцию сложения с двумя входными аргументами.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2) Результат сложения </a:t>
            </a:r>
            <a:r>
              <a:rPr lang="ru-RU" sz="1300" b="1" dirty="0"/>
              <a:t>двух положительных чисел</a:t>
            </a:r>
            <a:r>
              <a:rPr lang="ru-RU" sz="1300" dirty="0"/>
              <a:t> </a:t>
            </a:r>
            <a:r>
              <a:rPr lang="ru-RU" sz="1300" b="1" dirty="0"/>
              <a:t>правильный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3) Результат сложения </a:t>
            </a:r>
            <a:r>
              <a:rPr lang="ru-RU" sz="1300" b="1" dirty="0"/>
              <a:t>положительного и отрицательного чисел</a:t>
            </a:r>
            <a:r>
              <a:rPr lang="ru-RU" sz="1300" dirty="0"/>
              <a:t> правильный.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4) Результат сложения </a:t>
            </a:r>
            <a:r>
              <a:rPr lang="ru-RU" sz="1300" b="1" dirty="0"/>
              <a:t>отрицательных чисел</a:t>
            </a:r>
            <a:r>
              <a:rPr lang="ru-RU" sz="1300" dirty="0"/>
              <a:t> правильный.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5) Результат сложения </a:t>
            </a:r>
            <a:r>
              <a:rPr lang="ru-RU" sz="1300" b="1" dirty="0"/>
              <a:t>нуля с положительным числом</a:t>
            </a:r>
            <a:r>
              <a:rPr lang="ru-RU" sz="1300" dirty="0"/>
              <a:t> равен </a:t>
            </a:r>
            <a:r>
              <a:rPr lang="ru-RU" sz="1300" b="1" dirty="0"/>
              <a:t>положительному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6) Результат сложения </a:t>
            </a:r>
            <a:r>
              <a:rPr lang="ru-RU" sz="1300" b="1" dirty="0"/>
              <a:t>нуля с отрицательным числом</a:t>
            </a:r>
            <a:r>
              <a:rPr lang="ru-RU" sz="1300" dirty="0"/>
              <a:t> равен </a:t>
            </a:r>
            <a:r>
              <a:rPr lang="ru-RU" sz="1300" b="1" dirty="0"/>
              <a:t>отрицательному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7) Результат сложения </a:t>
            </a:r>
            <a:r>
              <a:rPr lang="ru-RU" sz="1300" b="1" dirty="0"/>
              <a:t>положительного числа с нулем</a:t>
            </a:r>
            <a:r>
              <a:rPr lang="ru-RU" sz="1300" dirty="0"/>
              <a:t> равен </a:t>
            </a:r>
            <a:r>
              <a:rPr lang="ru-RU" sz="1300" b="1" dirty="0"/>
              <a:t>положительному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8) Результат сложения </a:t>
            </a:r>
            <a:r>
              <a:rPr lang="ru-RU" sz="1300" b="1" dirty="0"/>
              <a:t>отрицательного числа с нулем</a:t>
            </a:r>
            <a:r>
              <a:rPr lang="ru-RU" sz="1300" dirty="0"/>
              <a:t> равен </a:t>
            </a:r>
            <a:r>
              <a:rPr lang="ru-RU" sz="1300" b="1" dirty="0"/>
              <a:t>отрицательному числу</a:t>
            </a:r>
            <a:r>
              <a:rPr lang="ru-RU" sz="1300" dirty="0"/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403F31-2503-4854-948E-DD726069D455}"/>
              </a:ext>
            </a:extLst>
          </p:cNvPr>
          <p:cNvSpPr/>
          <p:nvPr/>
        </p:nvSpPr>
        <p:spPr>
          <a:xfrm>
            <a:off x="6379510" y="1666668"/>
            <a:ext cx="2414136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Преимущества</a:t>
            </a:r>
            <a:endParaRPr lang="en-US" sz="20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40A803-5613-4C94-9355-0BB953E9F87A}"/>
              </a:ext>
            </a:extLst>
          </p:cNvPr>
          <p:cNvSpPr/>
          <p:nvPr/>
        </p:nvSpPr>
        <p:spPr>
          <a:xfrm>
            <a:off x="8898421" y="1660139"/>
            <a:ext cx="2646646" cy="58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Недостатки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567FC-ED3D-4184-98E5-B435DAD2341B}"/>
              </a:ext>
            </a:extLst>
          </p:cNvPr>
          <p:cNvSpPr txBox="1"/>
          <p:nvPr/>
        </p:nvSpPr>
        <p:spPr>
          <a:xfrm>
            <a:off x="6379510" y="2355304"/>
            <a:ext cx="2414136" cy="33419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spcAft>
                <a:spcPts val="800"/>
              </a:spcAft>
              <a:buFont typeface="Century Gothic" panose="020B0502020202020204" pitchFamily="34" charset="0"/>
              <a:buChar char="+"/>
            </a:pPr>
            <a:r>
              <a:rPr lang="ru-RU" sz="1400" dirty="0"/>
              <a:t>Позволяет выявить дефекты на ранних этапах разработки.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Упрощает процесс отладки и поиска ошибок.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Обеспечивает лучшую структурированность кода.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Снижает затраты на исправление ошибок в долгосрочной перспективе.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72B42-4CF8-408C-BA50-7BD19EFB7018}"/>
              </a:ext>
            </a:extLst>
          </p:cNvPr>
          <p:cNvSpPr txBox="1"/>
          <p:nvPr/>
        </p:nvSpPr>
        <p:spPr>
          <a:xfrm>
            <a:off x="8917470" y="2355304"/>
            <a:ext cx="2627597" cy="33906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r>
              <a:rPr lang="ru-RU" sz="1400" dirty="0"/>
              <a:t>Не гарантирует корректную работу взаимодействия между компонентами.</a:t>
            </a:r>
          </a:p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spcAft>
                <a:spcPts val="8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Требует дополнительных усилий на написание и поддержание тестового кода.</a:t>
            </a:r>
          </a:p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r>
              <a:rPr lang="ru-RU" sz="1400" dirty="0"/>
              <a:t>Может привести к созданию избыточного количества тестов, особенно при неправильном планировании.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081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606</TotalTime>
  <Words>2518</Words>
  <PresentationFormat>Widescreen</PresentationFormat>
  <Paragraphs>328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Meiryo UI</vt:lpstr>
      <vt:lpstr>Arial</vt:lpstr>
      <vt:lpstr>Calibri</vt:lpstr>
      <vt:lpstr>Century Gothic</vt:lpstr>
      <vt:lpstr>Segoe UI Light</vt:lpstr>
      <vt:lpstr>Wingdings</vt:lpstr>
      <vt:lpstr>Creative Gradient </vt:lpstr>
      <vt:lpstr>Роль тестирования и обеспечения качества в жизненном цикле разработки ПО</vt:lpstr>
      <vt:lpstr>Что такое тестирование?</vt:lpstr>
      <vt:lpstr>Для чего это всё?</vt:lpstr>
      <vt:lpstr>Краткая историческая справка</vt:lpstr>
      <vt:lpstr>Классификация видов тестирования</vt:lpstr>
      <vt:lpstr>Классификация типов тестирования по целям</vt:lpstr>
      <vt:lpstr>Функциональное тестирование</vt:lpstr>
      <vt:lpstr>Модульное тестирование</vt:lpstr>
      <vt:lpstr>Модульное тестирование. Продолжение</vt:lpstr>
      <vt:lpstr>Интеграционное тестирование</vt:lpstr>
      <vt:lpstr>Интеграционное тестирование. Продолжение</vt:lpstr>
      <vt:lpstr>Системное и приемочное тестирования</vt:lpstr>
      <vt:lpstr>Дополнительные виды тестирования</vt:lpstr>
      <vt:lpstr>Нефункциональное тестирование</vt:lpstr>
      <vt:lpstr>МЕТОДЫ И СПОСОБЫ ТЕСТИРОВАНИЯ</vt:lpstr>
      <vt:lpstr>Ручное тестирование</vt:lpstr>
      <vt:lpstr>Ручное тестирование. Процесс и недостатки</vt:lpstr>
      <vt:lpstr>Автоматизированное тестирование</vt:lpstr>
      <vt:lpstr>Инструменты для автоматизированного тестирования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Сравнение ручного и автоматизированного тестирований</vt:lpstr>
      <vt:lpstr>ПРАКТИКИ ОБЕСПЕЧЕНИЯ КАЧЕСТВА ПО</vt:lpstr>
      <vt:lpstr>Качество ПО</vt:lpstr>
      <vt:lpstr>Метрики качества</vt:lpstr>
      <vt:lpstr>Метрики качества. Данные</vt:lpstr>
      <vt:lpstr>Метрики качества. Пример ведения статистики</vt:lpstr>
      <vt:lpstr>АНАЛИЗ ПРИМЕРОВ ТЕСТИРОВАНИЯ</vt:lpstr>
      <vt:lpstr>Пример успешно проведенного тестирования</vt:lpstr>
      <vt:lpstr>Пример неуспешного тестирования</vt:lpstr>
      <vt:lpstr>Будущие направления и перспективы</vt:lpstr>
      <vt:lpstr>Итог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2024-06-12T13:33:41Z</dcterms:created>
  <dcterms:modified xsi:type="dcterms:W3CDTF">2024-06-14T23:31:01Z</dcterms:modified>
</cp:coreProperties>
</file>